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7"/>
  </p:notesMasterIdLst>
  <p:handoutMasterIdLst>
    <p:handoutMasterId r:id="rId28"/>
  </p:handoutMasterIdLst>
  <p:sldIdLst>
    <p:sldId id="304" r:id="rId2"/>
    <p:sldId id="311" r:id="rId3"/>
    <p:sldId id="424" r:id="rId4"/>
    <p:sldId id="433" r:id="rId5"/>
    <p:sldId id="451" r:id="rId6"/>
    <p:sldId id="434" r:id="rId7"/>
    <p:sldId id="435" r:id="rId8"/>
    <p:sldId id="449" r:id="rId9"/>
    <p:sldId id="452" r:id="rId10"/>
    <p:sldId id="450" r:id="rId11"/>
    <p:sldId id="437" r:id="rId12"/>
    <p:sldId id="443" r:id="rId13"/>
    <p:sldId id="438" r:id="rId14"/>
    <p:sldId id="444" r:id="rId15"/>
    <p:sldId id="415" r:id="rId16"/>
    <p:sldId id="416" r:id="rId17"/>
    <p:sldId id="442" r:id="rId18"/>
    <p:sldId id="430" r:id="rId19"/>
    <p:sldId id="447" r:id="rId20"/>
    <p:sldId id="448" r:id="rId21"/>
    <p:sldId id="439" r:id="rId22"/>
    <p:sldId id="440" r:id="rId23"/>
    <p:sldId id="441" r:id="rId24"/>
    <p:sldId id="436" r:id="rId25"/>
    <p:sldId id="432" r:id="rId26"/>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2016" y="0"/>
            <a:ext cx="2945659" cy="496332"/>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74" y="0"/>
            <a:ext cx="2945659" cy="496332"/>
          </a:xfrm>
          <a:prstGeom prst="rect">
            <a:avLst/>
          </a:prstGeom>
        </p:spPr>
        <p:txBody>
          <a:bodyPr vert="horz" lIns="91440" tIns="45720" rIns="91440" bIns="45720" rtlCol="1"/>
          <a:lstStyle>
            <a:lvl1pPr algn="l">
              <a:defRPr sz="1200"/>
            </a:lvl1pPr>
          </a:lstStyle>
          <a:p>
            <a:fld id="{20A25296-E5E6-4743-969B-5DCCD8916CC7}" type="datetimeFigureOut">
              <a:rPr lang="he-IL" smtClean="0"/>
              <a:pPr/>
              <a:t>י"ח/שבט/תשפ"ב</a:t>
            </a:fld>
            <a:endParaRPr lang="he-IL"/>
          </a:p>
        </p:txBody>
      </p:sp>
      <p:sp>
        <p:nvSpPr>
          <p:cNvPr id="4" name="מציין מיקום של כותרת תחתונה 3"/>
          <p:cNvSpPr>
            <a:spLocks noGrp="1"/>
          </p:cNvSpPr>
          <p:nvPr>
            <p:ph type="ftr" sz="quarter" idx="2"/>
          </p:nvPr>
        </p:nvSpPr>
        <p:spPr>
          <a:xfrm>
            <a:off x="3852016" y="9428583"/>
            <a:ext cx="2945659" cy="496332"/>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74" y="9428583"/>
            <a:ext cx="2945659" cy="496332"/>
          </a:xfrm>
          <a:prstGeom prst="rect">
            <a:avLst/>
          </a:prstGeom>
        </p:spPr>
        <p:txBody>
          <a:bodyPr vert="horz" lIns="91440" tIns="45720" rIns="91440" bIns="45720" rtlCol="1" anchor="b"/>
          <a:lstStyle>
            <a:lvl1pPr algn="l">
              <a:defRPr sz="1200"/>
            </a:lvl1pPr>
          </a:lstStyle>
          <a:p>
            <a:fld id="{05B973AD-5E43-4B24-9472-8C0C1775FCDF}" type="slidenum">
              <a:rPr lang="he-IL" smtClean="0"/>
              <a:pPr/>
              <a:t>‹#›</a:t>
            </a:fld>
            <a:endParaRPr lang="he-IL"/>
          </a:p>
        </p:txBody>
      </p:sp>
    </p:spTree>
    <p:extLst>
      <p:ext uri="{BB962C8B-B14F-4D97-AF65-F5344CB8AC3E}">
        <p14:creationId xmlns:p14="http://schemas.microsoft.com/office/powerpoint/2010/main" val="1384323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9BFABE8-110E-44D5-9A1C-65267CC8748A}" type="datetimeFigureOut">
              <a:rPr lang="en-US"/>
              <a:pPr>
                <a:defRPr/>
              </a:pPr>
              <a:t>1/20/2022</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cs typeface="Arial" charset="0"/>
              </a:defRPr>
            </a:lvl1pPr>
          </a:lstStyle>
          <a:p>
            <a:pPr>
              <a:defRPr/>
            </a:pPr>
            <a:fld id="{AB06F6E6-1851-462A-8616-271F09363B4B}" type="slidenum">
              <a:rPr lang="he-IL"/>
              <a:pPr>
                <a:defRPr/>
              </a:pPr>
              <a:t>‹#›</a:t>
            </a:fld>
            <a:endParaRPr lang="en-US" dirty="0"/>
          </a:p>
        </p:txBody>
      </p:sp>
    </p:spTree>
    <p:extLst>
      <p:ext uri="{BB962C8B-B14F-4D97-AF65-F5344CB8AC3E}">
        <p14:creationId xmlns:p14="http://schemas.microsoft.com/office/powerpoint/2010/main" val="40063814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06F6E6-1851-462A-8616-271F09363B4B}" type="slidenum">
              <a:rPr lang="he-IL"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כמובן מבוסס על הגדרת ה</a:t>
            </a:r>
            <a:r>
              <a:rPr lang="en-US" dirty="0" smtClean="0"/>
              <a:t>WHO</a:t>
            </a:r>
          </a:p>
          <a:p>
            <a:r>
              <a:rPr lang="en-US" dirty="0" smtClean="0"/>
              <a:t>Also JCI and a</a:t>
            </a:r>
            <a:r>
              <a:rPr lang="en-US" baseline="0" dirty="0" smtClean="0"/>
              <a:t>lso in the European Association of Palliative Care</a:t>
            </a:r>
            <a:endParaRPr lang="he-IL" dirty="0"/>
          </a:p>
        </p:txBody>
      </p:sp>
      <p:sp>
        <p:nvSpPr>
          <p:cNvPr id="4" name="מציין מיקום של מספר שקופית 3"/>
          <p:cNvSpPr>
            <a:spLocks noGrp="1"/>
          </p:cNvSpPr>
          <p:nvPr>
            <p:ph type="sldNum" sz="quarter" idx="10"/>
          </p:nvPr>
        </p:nvSpPr>
        <p:spPr/>
        <p:txBody>
          <a:bodyPr/>
          <a:lstStyle/>
          <a:p>
            <a:pPr>
              <a:defRPr/>
            </a:pPr>
            <a:fld id="{AB06F6E6-1851-462A-8616-271F09363B4B}" type="slidenum">
              <a:rPr lang="he-IL" smtClean="0"/>
              <a:pPr>
                <a:defRPr/>
              </a:pPr>
              <a:t>13</a:t>
            </a:fld>
            <a:endParaRPr lang="en-US" dirty="0"/>
          </a:p>
        </p:txBody>
      </p:sp>
    </p:spTree>
    <p:extLst>
      <p:ext uri="{BB962C8B-B14F-4D97-AF65-F5344CB8AC3E}">
        <p14:creationId xmlns:p14="http://schemas.microsoft.com/office/powerpoint/2010/main" val="3051674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en-US" dirty="0" smtClean="0"/>
              <a:t>Part of care</a:t>
            </a:r>
            <a:r>
              <a:rPr lang="en-US" baseline="0" dirty="0" smtClean="0"/>
              <a:t> for the whole person. Not just religion. </a:t>
            </a:r>
            <a:r>
              <a:rPr lang="en-US" dirty="0" smtClean="0"/>
              <a:t>Can do us good, but can</a:t>
            </a:r>
            <a:r>
              <a:rPr lang="en-US" baseline="0" dirty="0" smtClean="0"/>
              <a:t> also cause </a:t>
            </a:r>
            <a:r>
              <a:rPr lang="en-US" baseline="0" dirty="0" err="1" smtClean="0"/>
              <a:t>sevel</a:t>
            </a:r>
            <a:r>
              <a:rPr lang="en-US" baseline="0" dirty="0" smtClean="0"/>
              <a:t> when things </a:t>
            </a:r>
            <a:r>
              <a:rPr lang="en-US" baseline="0" dirty="0" err="1" smtClean="0"/>
              <a:t>mithapech</a:t>
            </a:r>
            <a:r>
              <a:rPr lang="en-US" baseline="0" dirty="0" smtClean="0"/>
              <a:t>, when lose contact w/ these things. </a:t>
            </a:r>
            <a:r>
              <a:rPr lang="en-US" dirty="0" smtClean="0"/>
              <a:t>These same things can be thrown out of whack. Disconnect in face of illness, elderly, big changes, etc.. Can also raise the big Qs, does life still have meaning? Is the</a:t>
            </a:r>
            <a:r>
              <a:rPr lang="en-US" baseline="0" dirty="0" smtClean="0"/>
              <a:t> world fair? Safe? Am an I OK person?</a:t>
            </a:r>
            <a:endParaRPr lang="he-IL" dirty="0"/>
          </a:p>
        </p:txBody>
      </p:sp>
      <p:sp>
        <p:nvSpPr>
          <p:cNvPr id="4" name="מציין מיקום של מספר שקופית 3"/>
          <p:cNvSpPr>
            <a:spLocks noGrp="1"/>
          </p:cNvSpPr>
          <p:nvPr>
            <p:ph type="sldNum" sz="quarter" idx="10"/>
          </p:nvPr>
        </p:nvSpPr>
        <p:spPr/>
        <p:txBody>
          <a:bodyPr/>
          <a:lstStyle/>
          <a:p>
            <a:pPr>
              <a:defRPr/>
            </a:pPr>
            <a:fld id="{AB06F6E6-1851-462A-8616-271F09363B4B}" type="slidenum">
              <a:rPr lang="he-IL" smtClean="0"/>
              <a:pPr>
                <a:defRPr/>
              </a:pPr>
              <a:t>15</a:t>
            </a:fld>
            <a:endParaRPr lang="en-US" dirty="0"/>
          </a:p>
        </p:txBody>
      </p:sp>
    </p:spTree>
    <p:extLst>
      <p:ext uri="{BB962C8B-B14F-4D97-AF65-F5344CB8AC3E}">
        <p14:creationId xmlns:p14="http://schemas.microsoft.com/office/powerpoint/2010/main" val="3664998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en-US" dirty="0" smtClean="0"/>
              <a:t>These 2 slides, present</a:t>
            </a:r>
            <a:r>
              <a:rPr lang="en-US" baseline="0" dirty="0" smtClean="0"/>
              <a:t> what’s marked off in my “model” in the case study. </a:t>
            </a:r>
            <a:r>
              <a:rPr lang="en-US" dirty="0" smtClean="0"/>
              <a:t>Each person in his or her own way. </a:t>
            </a:r>
            <a:r>
              <a:rPr lang="en-US" baseline="0" dirty="0" smtClean="0"/>
              <a:t>Renewed meaning, hope. Forgiveness., values.</a:t>
            </a:r>
            <a:endParaRPr lang="he-IL" dirty="0"/>
          </a:p>
        </p:txBody>
      </p:sp>
      <p:sp>
        <p:nvSpPr>
          <p:cNvPr id="4" name="מציין מיקום של מספר שקופית 3"/>
          <p:cNvSpPr>
            <a:spLocks noGrp="1"/>
          </p:cNvSpPr>
          <p:nvPr>
            <p:ph type="sldNum" sz="quarter" idx="10"/>
          </p:nvPr>
        </p:nvSpPr>
        <p:spPr/>
        <p:txBody>
          <a:bodyPr/>
          <a:lstStyle/>
          <a:p>
            <a:pPr>
              <a:defRPr/>
            </a:pPr>
            <a:fld id="{AB06F6E6-1851-462A-8616-271F09363B4B}" type="slidenum">
              <a:rPr lang="he-IL" smtClean="0"/>
              <a:pPr>
                <a:defRPr/>
              </a:pPr>
              <a:t>16</a:t>
            </a:fld>
            <a:endParaRPr lang="en-US" dirty="0"/>
          </a:p>
        </p:txBody>
      </p:sp>
    </p:spTree>
    <p:extLst>
      <p:ext uri="{BB962C8B-B14F-4D97-AF65-F5344CB8AC3E}">
        <p14:creationId xmlns:p14="http://schemas.microsoft.com/office/powerpoint/2010/main" val="2704059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kern="1200" dirty="0" smtClean="0">
                <a:solidFill>
                  <a:schemeClr val="tx1"/>
                </a:solidFill>
                <a:effectLst/>
                <a:latin typeface="+mn-lt"/>
                <a:ea typeface="+mn-ea"/>
                <a:cs typeface="+mn-cs"/>
              </a:rPr>
              <a:t>ההגדרה: רוחניות היא אספקט דינמי ואינהרנטי של האנושות שדרכה בני אדם מחפשים משמעות אולטימטיבית, תכלית, והתעלות, ושדרכה חווה האדם קשר לעצמו, למשפחה, לאחרים, לקהילה, לתרבות, לטבע, ולמשמעותי או לקדוש. הביטוי של רוחניות הוא דרך אמונות, ערכים, מסורות, ואורח חיים</a:t>
            </a:r>
          </a:p>
          <a:p>
            <a:r>
              <a:rPr lang="en-US" sz="1200" kern="1200" dirty="0" smtClean="0">
                <a:solidFill>
                  <a:schemeClr val="tx1"/>
                </a:solidFill>
                <a:effectLst/>
                <a:latin typeface="+mn-lt"/>
                <a:ea typeface="+mn-ea"/>
                <a:cs typeface="+mn-cs"/>
              </a:rPr>
              <a:t>Spiritual resources – like </a:t>
            </a:r>
            <a:r>
              <a:rPr lang="en-US" sz="1200" kern="1200" smtClean="0">
                <a:solidFill>
                  <a:schemeClr val="tx1"/>
                </a:solidFill>
                <a:effectLst/>
                <a:latin typeface="+mn-lt"/>
                <a:ea typeface="+mn-ea"/>
                <a:cs typeface="+mn-cs"/>
              </a:rPr>
              <a:t>poetry, song</a:t>
            </a:r>
            <a:r>
              <a:rPr lang="en-US" sz="1200" kern="1200" dirty="0" smtClean="0">
                <a:solidFill>
                  <a:schemeClr val="tx1"/>
                </a:solidFill>
                <a:effectLst/>
                <a:latin typeface="+mn-lt"/>
                <a:ea typeface="+mn-ea"/>
                <a:cs typeface="+mn-cs"/>
              </a:rPr>
              <a:t>, creative activity. With </a:t>
            </a:r>
            <a:r>
              <a:rPr lang="en-US" sz="1200" kern="1200" dirty="0" err="1" smtClean="0">
                <a:solidFill>
                  <a:schemeClr val="tx1"/>
                </a:solidFill>
                <a:effectLst/>
                <a:latin typeface="+mn-lt"/>
                <a:ea typeface="+mn-ea"/>
                <a:cs typeface="+mn-cs"/>
              </a:rPr>
              <a:t>nivut</a:t>
            </a:r>
            <a:r>
              <a:rPr lang="en-US" sz="1200" kern="1200" dirty="0" smtClean="0">
                <a:solidFill>
                  <a:schemeClr val="tx1"/>
                </a:solidFill>
                <a:effectLst/>
                <a:latin typeface="+mn-lt"/>
                <a:ea typeface="+mn-ea"/>
                <a:cs typeface="+mn-cs"/>
              </a:rPr>
              <a:t> - </a:t>
            </a:r>
            <a:r>
              <a:rPr lang="en-US" baseline="0" dirty="0" smtClean="0"/>
              <a:t>The big Qs.  </a:t>
            </a:r>
            <a:r>
              <a:rPr lang="en-US" sz="1200" kern="1200" dirty="0" smtClean="0">
                <a:solidFill>
                  <a:schemeClr val="tx1"/>
                </a:solidFill>
                <a:effectLst/>
                <a:latin typeface="+mn-lt"/>
                <a:ea typeface="+mn-ea"/>
                <a:cs typeface="+mn-cs"/>
              </a:rPr>
              <a:t>With hope – blessing. </a:t>
            </a:r>
            <a:r>
              <a:rPr lang="en-US" sz="1200" kern="1200" baseline="0" dirty="0" smtClean="0">
                <a:solidFill>
                  <a:schemeClr val="tx1"/>
                </a:solidFill>
                <a:effectLst/>
                <a:latin typeface="+mn-lt"/>
                <a:ea typeface="+mn-ea"/>
                <a:cs typeface="+mn-cs"/>
              </a:rPr>
              <a:t>S</a:t>
            </a:r>
            <a:r>
              <a:rPr lang="en-US" baseline="0" dirty="0" smtClean="0"/>
              <a:t>tories &amp; texts. </a:t>
            </a:r>
            <a:r>
              <a:rPr lang="en-US" baseline="0" dirty="0" err="1" smtClean="0"/>
              <a:t>Harpaya</a:t>
            </a:r>
            <a:r>
              <a:rPr lang="en-US" baseline="0" dirty="0" smtClean="0"/>
              <a:t> and meditation.</a:t>
            </a:r>
            <a:endParaRPr lang="he-IL" dirty="0"/>
          </a:p>
        </p:txBody>
      </p:sp>
      <p:sp>
        <p:nvSpPr>
          <p:cNvPr id="4" name="מציין מיקום של מספר שקופית 3"/>
          <p:cNvSpPr>
            <a:spLocks noGrp="1"/>
          </p:cNvSpPr>
          <p:nvPr>
            <p:ph type="sldNum" sz="quarter" idx="10"/>
          </p:nvPr>
        </p:nvSpPr>
        <p:spPr/>
        <p:txBody>
          <a:bodyPr/>
          <a:lstStyle/>
          <a:p>
            <a:pPr>
              <a:defRPr/>
            </a:pPr>
            <a:fld id="{AB06F6E6-1851-462A-8616-271F09363B4B}" type="slidenum">
              <a:rPr lang="he-IL" smtClean="0"/>
              <a:pPr>
                <a:defRPr/>
              </a:pPr>
              <a:t>17</a:t>
            </a:fld>
            <a:endParaRPr lang="en-US" dirty="0"/>
          </a:p>
        </p:txBody>
      </p:sp>
    </p:spTree>
    <p:extLst>
      <p:ext uri="{BB962C8B-B14F-4D97-AF65-F5344CB8AC3E}">
        <p14:creationId xmlns:p14="http://schemas.microsoft.com/office/powerpoint/2010/main" val="26206414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AB06F6E6-1851-462A-8616-271F09363B4B}" type="slidenum">
              <a:rPr lang="he-IL" smtClean="0"/>
              <a:pPr>
                <a:defRPr/>
              </a:pPr>
              <a:t>18</a:t>
            </a:fld>
            <a:endParaRPr lang="en-US" dirty="0"/>
          </a:p>
        </p:txBody>
      </p:sp>
    </p:spTree>
    <p:extLst>
      <p:ext uri="{BB962C8B-B14F-4D97-AF65-F5344CB8AC3E}">
        <p14:creationId xmlns:p14="http://schemas.microsoft.com/office/powerpoint/2010/main" val="12489867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pPr>
              <a:defRPr/>
            </a:pPr>
            <a:fld id="{AB06F6E6-1851-462A-8616-271F09363B4B}" type="slidenum">
              <a:rPr lang="he-IL" smtClean="0"/>
              <a:pPr>
                <a:defRPr/>
              </a:pPr>
              <a:t>19</a:t>
            </a:fld>
            <a:endParaRPr lang="en-US" dirty="0"/>
          </a:p>
        </p:txBody>
      </p:sp>
    </p:spTree>
    <p:extLst>
      <p:ext uri="{BB962C8B-B14F-4D97-AF65-F5344CB8AC3E}">
        <p14:creationId xmlns:p14="http://schemas.microsoft.com/office/powerpoint/2010/main" val="47016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en-US" dirty="0" smtClean="0"/>
              <a:t>Currently turnover is pretty high</a:t>
            </a:r>
            <a:endParaRPr lang="he-IL" dirty="0"/>
          </a:p>
        </p:txBody>
      </p:sp>
      <p:sp>
        <p:nvSpPr>
          <p:cNvPr id="4" name="מציין מיקום של מספר שקופית 3"/>
          <p:cNvSpPr>
            <a:spLocks noGrp="1"/>
          </p:cNvSpPr>
          <p:nvPr>
            <p:ph type="sldNum" sz="quarter" idx="10"/>
          </p:nvPr>
        </p:nvSpPr>
        <p:spPr/>
        <p:txBody>
          <a:bodyPr/>
          <a:lstStyle/>
          <a:p>
            <a:pPr>
              <a:defRPr/>
            </a:pPr>
            <a:fld id="{AB06F6E6-1851-462A-8616-271F09363B4B}" type="slidenum">
              <a:rPr lang="he-IL" smtClean="0"/>
              <a:pPr>
                <a:defRPr/>
              </a:pPr>
              <a:t>20</a:t>
            </a:fld>
            <a:endParaRPr lang="en-US" dirty="0"/>
          </a:p>
        </p:txBody>
      </p:sp>
    </p:spTree>
    <p:extLst>
      <p:ext uri="{BB962C8B-B14F-4D97-AF65-F5344CB8AC3E}">
        <p14:creationId xmlns:p14="http://schemas.microsoft.com/office/powerpoint/2010/main" val="5411557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מקצועות שלומדים, מה הליבה ולמה חשוב גם להרחיב מעבר; ראיון שסוגר</a:t>
            </a:r>
            <a:r>
              <a:rPr lang="he-IL" baseline="0" dirty="0" smtClean="0"/>
              <a:t> את התיק. משחק תפקידים; קליטה מלאה כמו כולם; הפניות; תרשים כניסה איך מתחילים את </a:t>
            </a:r>
            <a:r>
              <a:rPr lang="he-IL" baseline="0" dirty="0" err="1" smtClean="0"/>
              <a:t>הסטאז</a:t>
            </a:r>
            <a:endParaRPr lang="he-IL"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he-IL" sz="1200" kern="1200" dirty="0" smtClean="0">
                <a:solidFill>
                  <a:schemeClr val="tx1"/>
                </a:solidFill>
                <a:effectLst/>
                <a:latin typeface="+mn-lt"/>
                <a:ea typeface="+mn-ea"/>
                <a:cs typeface="+mn-cs"/>
              </a:rPr>
              <a:t>עדיפות לבעלי תואר ראשון במדעי הרוח \ חינוך \ עבודה קהילתית \ סיעוד \ עבודה סוציאלית \ המקצועות הטיפוליים.</a:t>
            </a:r>
            <a:endParaRPr lang="en-US" sz="1200" kern="1200" dirty="0" smtClean="0">
              <a:solidFill>
                <a:schemeClr val="tx1"/>
              </a:solidFill>
              <a:effectLst/>
              <a:latin typeface="+mn-lt"/>
              <a:ea typeface="+mn-ea"/>
              <a:cs typeface="+mn-cs"/>
            </a:endParaRPr>
          </a:p>
          <a:p>
            <a:endParaRPr lang="he-IL" b="1" dirty="0"/>
          </a:p>
        </p:txBody>
      </p:sp>
      <p:sp>
        <p:nvSpPr>
          <p:cNvPr id="4" name="מציין מיקום של מספר שקופית 3"/>
          <p:cNvSpPr>
            <a:spLocks noGrp="1"/>
          </p:cNvSpPr>
          <p:nvPr>
            <p:ph type="sldNum" sz="quarter" idx="10"/>
          </p:nvPr>
        </p:nvSpPr>
        <p:spPr/>
        <p:txBody>
          <a:bodyPr/>
          <a:lstStyle/>
          <a:p>
            <a:pPr>
              <a:defRPr/>
            </a:pPr>
            <a:fld id="{AB06F6E6-1851-462A-8616-271F09363B4B}" type="slidenum">
              <a:rPr lang="he-IL" smtClean="0"/>
              <a:pPr>
                <a:defRPr/>
              </a:pPr>
              <a:t>21</a:t>
            </a:fld>
            <a:endParaRPr lang="en-US" dirty="0"/>
          </a:p>
        </p:txBody>
      </p:sp>
    </p:spTree>
    <p:extLst>
      <p:ext uri="{BB962C8B-B14F-4D97-AF65-F5344CB8AC3E}">
        <p14:creationId xmlns:p14="http://schemas.microsoft.com/office/powerpoint/2010/main" val="27918680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משהו לגבי צוות ההוראה? מ"ר, רופאים, פסיכולוגים, אחות,</a:t>
            </a:r>
            <a:r>
              <a:rPr lang="he-IL" baseline="0" dirty="0" smtClean="0"/>
              <a:t> עו"ס</a:t>
            </a:r>
            <a:endParaRPr lang="he-IL" dirty="0"/>
          </a:p>
        </p:txBody>
      </p:sp>
      <p:sp>
        <p:nvSpPr>
          <p:cNvPr id="4" name="מציין מיקום של מספר שקופית 3"/>
          <p:cNvSpPr>
            <a:spLocks noGrp="1"/>
          </p:cNvSpPr>
          <p:nvPr>
            <p:ph type="sldNum" sz="quarter" idx="10"/>
          </p:nvPr>
        </p:nvSpPr>
        <p:spPr/>
        <p:txBody>
          <a:bodyPr/>
          <a:lstStyle/>
          <a:p>
            <a:pPr>
              <a:defRPr/>
            </a:pPr>
            <a:fld id="{AB06F6E6-1851-462A-8616-271F09363B4B}" type="slidenum">
              <a:rPr lang="he-IL" smtClean="0"/>
              <a:pPr>
                <a:defRPr/>
              </a:pPr>
              <a:t>22</a:t>
            </a:fld>
            <a:endParaRPr lang="en-US" dirty="0"/>
          </a:p>
        </p:txBody>
      </p:sp>
    </p:spTree>
    <p:extLst>
      <p:ext uri="{BB962C8B-B14F-4D97-AF65-F5344CB8AC3E}">
        <p14:creationId xmlns:p14="http://schemas.microsoft.com/office/powerpoint/2010/main" val="21562405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06F6E6-1851-462A-8616-271F09363B4B}" type="slidenum">
              <a:rPr lang="he-IL" smtClean="0"/>
              <a:pPr>
                <a:defRPr/>
              </a:pPr>
              <a:t>25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לבוא</a:t>
            </a:r>
            <a:r>
              <a:rPr lang="he-IL" baseline="0" dirty="0" smtClean="0"/>
              <a:t> מתוך נוכחות מלאה, פשטות, פתיחות, גמישות. פתיחות לתהליך. לבוא נקי.</a:t>
            </a:r>
            <a:endParaRPr lang="he-IL" dirty="0"/>
          </a:p>
        </p:txBody>
      </p:sp>
      <p:sp>
        <p:nvSpPr>
          <p:cNvPr id="4" name="מציין מיקום של מספר שקופית 3"/>
          <p:cNvSpPr>
            <a:spLocks noGrp="1"/>
          </p:cNvSpPr>
          <p:nvPr>
            <p:ph type="sldNum" sz="quarter" idx="10"/>
          </p:nvPr>
        </p:nvSpPr>
        <p:spPr/>
        <p:txBody>
          <a:bodyPr/>
          <a:lstStyle/>
          <a:p>
            <a:pPr>
              <a:defRPr/>
            </a:pPr>
            <a:fld id="{AB06F6E6-1851-462A-8616-271F09363B4B}" type="slidenum">
              <a:rPr lang="he-IL" smtClean="0"/>
              <a:pPr>
                <a:defRPr/>
              </a:pPr>
              <a:t>2</a:t>
            </a:fld>
            <a:endParaRPr lang="en-US" dirty="0"/>
          </a:p>
        </p:txBody>
      </p:sp>
    </p:spTree>
    <p:extLst>
      <p:ext uri="{BB962C8B-B14F-4D97-AF65-F5344CB8AC3E}">
        <p14:creationId xmlns:p14="http://schemas.microsoft.com/office/powerpoint/2010/main" val="997473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מערכת</a:t>
            </a:r>
            <a:r>
              <a:rPr lang="he-IL" baseline="0" dirty="0" smtClean="0"/>
              <a:t> הבריאות וגם מעבר לה</a:t>
            </a:r>
            <a:endParaRPr lang="he-IL" dirty="0"/>
          </a:p>
        </p:txBody>
      </p:sp>
      <p:sp>
        <p:nvSpPr>
          <p:cNvPr id="4" name="מציין מיקום של מספר שקופית 3"/>
          <p:cNvSpPr>
            <a:spLocks noGrp="1"/>
          </p:cNvSpPr>
          <p:nvPr>
            <p:ph type="sldNum" sz="quarter" idx="10"/>
          </p:nvPr>
        </p:nvSpPr>
        <p:spPr/>
        <p:txBody>
          <a:bodyPr/>
          <a:lstStyle/>
          <a:p>
            <a:pPr>
              <a:defRPr/>
            </a:pPr>
            <a:fld id="{AB06F6E6-1851-462A-8616-271F09363B4B}" type="slidenum">
              <a:rPr lang="he-IL" smtClean="0"/>
              <a:pPr>
                <a:defRPr/>
              </a:pPr>
              <a:t>3</a:t>
            </a:fld>
            <a:endParaRPr lang="en-US" dirty="0"/>
          </a:p>
        </p:txBody>
      </p:sp>
    </p:spTree>
    <p:extLst>
      <p:ext uri="{BB962C8B-B14F-4D97-AF65-F5344CB8AC3E}">
        <p14:creationId xmlns:p14="http://schemas.microsoft.com/office/powerpoint/2010/main" val="1719171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בהקשר של העמותה:</a:t>
            </a:r>
            <a:r>
              <a:rPr lang="he-IL" baseline="0" dirty="0" smtClean="0"/>
              <a:t> ד"ר זיו נר, ראש אגף שיקום במשרד הבריאות, בערב התרמה של העמותה "ברור לי היום כי ליווי רוחני זה מקצוע. מקצוע שאף טבעי שישתלב במחלקות בבית חולים בבית אבות ובכל המקומות"</a:t>
            </a:r>
          </a:p>
          <a:p>
            <a:r>
              <a:rPr lang="he-IL" baseline="0" dirty="0" smtClean="0"/>
              <a:t>אולי להזכיר אפיקים שכמעט נפתחו אבל עוד לא- משפחות עם ילד עם צרכים מיוחדים (מש"ה); נוער בסיכון; משרד החינוך מצבי חירום; ניצולי שואה; בריאות הנפש; משברי ומעברי החיים. התחיל פה ב2005</a:t>
            </a:r>
            <a:endParaRPr lang="he-IL" dirty="0"/>
          </a:p>
        </p:txBody>
      </p:sp>
      <p:sp>
        <p:nvSpPr>
          <p:cNvPr id="4" name="מציין מיקום של מספר שקופית 3"/>
          <p:cNvSpPr>
            <a:spLocks noGrp="1"/>
          </p:cNvSpPr>
          <p:nvPr>
            <p:ph type="sldNum" sz="quarter" idx="10"/>
          </p:nvPr>
        </p:nvSpPr>
        <p:spPr/>
        <p:txBody>
          <a:bodyPr/>
          <a:lstStyle/>
          <a:p>
            <a:pPr>
              <a:defRPr/>
            </a:pPr>
            <a:fld id="{AB06F6E6-1851-462A-8616-271F09363B4B}" type="slidenum">
              <a:rPr lang="he-IL" smtClean="0"/>
              <a:pPr>
                <a:defRPr/>
              </a:pPr>
              <a:t>4</a:t>
            </a:fld>
            <a:endParaRPr lang="en-US" dirty="0"/>
          </a:p>
        </p:txBody>
      </p:sp>
    </p:spTree>
    <p:extLst>
      <p:ext uri="{BB962C8B-B14F-4D97-AF65-F5344CB8AC3E}">
        <p14:creationId xmlns:p14="http://schemas.microsoft.com/office/powerpoint/2010/main" val="970939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הגיע הזמן למסד</a:t>
            </a:r>
            <a:endParaRPr lang="he-IL" dirty="0"/>
          </a:p>
        </p:txBody>
      </p:sp>
      <p:sp>
        <p:nvSpPr>
          <p:cNvPr id="4" name="מציין מיקום של מספר שקופית 3"/>
          <p:cNvSpPr>
            <a:spLocks noGrp="1"/>
          </p:cNvSpPr>
          <p:nvPr>
            <p:ph type="sldNum" sz="quarter" idx="10"/>
          </p:nvPr>
        </p:nvSpPr>
        <p:spPr/>
        <p:txBody>
          <a:bodyPr/>
          <a:lstStyle/>
          <a:p>
            <a:pPr>
              <a:defRPr/>
            </a:pPr>
            <a:fld id="{AB06F6E6-1851-462A-8616-271F09363B4B}" type="slidenum">
              <a:rPr lang="he-IL" smtClean="0"/>
              <a:pPr>
                <a:defRPr/>
              </a:pPr>
              <a:t>6</a:t>
            </a:fld>
            <a:endParaRPr lang="en-US" dirty="0"/>
          </a:p>
        </p:txBody>
      </p:sp>
    </p:spTree>
    <p:extLst>
      <p:ext uri="{BB962C8B-B14F-4D97-AF65-F5344CB8AC3E}">
        <p14:creationId xmlns:p14="http://schemas.microsoft.com/office/powerpoint/2010/main" val="1050808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איך</a:t>
            </a:r>
            <a:r>
              <a:rPr lang="he-IL" baseline="0" dirty="0" smtClean="0"/>
              <a:t> עובד בפועל – עו"ס או אחות אחראית שמרכזת את ההפניות. או פשוט עבודת צוות. </a:t>
            </a:r>
            <a:r>
              <a:rPr lang="he-IL" dirty="0" smtClean="0"/>
              <a:t>מספר מפגשים בסה"כ</a:t>
            </a:r>
            <a:r>
              <a:rPr lang="he-IL" baseline="0" dirty="0" smtClean="0"/>
              <a:t> 4132, מספר הפניות 2323. ממוצע 1.5 מפגשים לאדם. להדגיש שזה גם למשפחות וגם לצוות</a:t>
            </a:r>
            <a:endParaRPr lang="he-IL" dirty="0"/>
          </a:p>
        </p:txBody>
      </p:sp>
      <p:sp>
        <p:nvSpPr>
          <p:cNvPr id="4" name="מציין מיקום של מספר שקופית 3"/>
          <p:cNvSpPr>
            <a:spLocks noGrp="1"/>
          </p:cNvSpPr>
          <p:nvPr>
            <p:ph type="sldNum" sz="quarter" idx="10"/>
          </p:nvPr>
        </p:nvSpPr>
        <p:spPr/>
        <p:txBody>
          <a:bodyPr/>
          <a:lstStyle/>
          <a:p>
            <a:pPr>
              <a:defRPr/>
            </a:pPr>
            <a:fld id="{AB06F6E6-1851-462A-8616-271F09363B4B}" type="slidenum">
              <a:rPr lang="he-IL" smtClean="0"/>
              <a:pPr>
                <a:defRPr/>
              </a:pPr>
              <a:t>7</a:t>
            </a:fld>
            <a:endParaRPr lang="en-US" dirty="0"/>
          </a:p>
        </p:txBody>
      </p:sp>
    </p:spTree>
    <p:extLst>
      <p:ext uri="{BB962C8B-B14F-4D97-AF65-F5344CB8AC3E}">
        <p14:creationId xmlns:p14="http://schemas.microsoft.com/office/powerpoint/2010/main" val="1890469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Garamond" pitchFamily="18" charset="0"/>
              </a:rPr>
              <a:t>Family on staff violence</a:t>
            </a:r>
          </a:p>
          <a:p>
            <a:r>
              <a:rPr lang="en-US" dirty="0" smtClean="0"/>
              <a:t>High burden</a:t>
            </a:r>
            <a:r>
              <a:rPr lang="en-US" baseline="0" dirty="0" smtClean="0"/>
              <a:t> load on family members going through the above</a:t>
            </a:r>
            <a:endParaRPr lang="he-IL" dirty="0"/>
          </a:p>
        </p:txBody>
      </p:sp>
      <p:sp>
        <p:nvSpPr>
          <p:cNvPr id="4" name="מציין מיקום של מספר שקופית 3"/>
          <p:cNvSpPr>
            <a:spLocks noGrp="1"/>
          </p:cNvSpPr>
          <p:nvPr>
            <p:ph type="sldNum" sz="quarter" idx="10"/>
          </p:nvPr>
        </p:nvSpPr>
        <p:spPr/>
        <p:txBody>
          <a:bodyPr/>
          <a:lstStyle/>
          <a:p>
            <a:pPr>
              <a:defRPr/>
            </a:pPr>
            <a:fld id="{AB06F6E6-1851-462A-8616-271F09363B4B}" type="slidenum">
              <a:rPr lang="he-IL" smtClean="0"/>
              <a:pPr>
                <a:defRPr/>
              </a:pPr>
              <a:t>8</a:t>
            </a:fld>
            <a:endParaRPr lang="en-US" dirty="0"/>
          </a:p>
        </p:txBody>
      </p:sp>
    </p:spTree>
    <p:extLst>
      <p:ext uri="{BB962C8B-B14F-4D97-AF65-F5344CB8AC3E}">
        <p14:creationId xmlns:p14="http://schemas.microsoft.com/office/powerpoint/2010/main" val="3690813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Garamond" pitchFamily="18" charset="0"/>
              </a:rPr>
              <a:t>Family on staff violence</a:t>
            </a:r>
          </a:p>
          <a:p>
            <a:r>
              <a:rPr lang="en-US" dirty="0"/>
              <a:t>High burden</a:t>
            </a:r>
            <a:r>
              <a:rPr lang="en-US" baseline="0" dirty="0"/>
              <a:t> load on family members going through the above</a:t>
            </a:r>
            <a:endParaRPr lang="he-IL" dirty="0"/>
          </a:p>
        </p:txBody>
      </p:sp>
      <p:sp>
        <p:nvSpPr>
          <p:cNvPr id="4" name="מציין מיקום של מספר שקופית 3"/>
          <p:cNvSpPr>
            <a:spLocks noGrp="1"/>
          </p:cNvSpPr>
          <p:nvPr>
            <p:ph type="sldNum" sz="quarter" idx="10"/>
          </p:nvPr>
        </p:nvSpPr>
        <p:spPr/>
        <p:txBody>
          <a:bodyPr/>
          <a:lstStyle/>
          <a:p>
            <a:pPr>
              <a:defRPr/>
            </a:pPr>
            <a:fld id="{AB06F6E6-1851-462A-8616-271F09363B4B}" type="slidenum">
              <a:rPr lang="he-IL" smtClean="0"/>
              <a:pPr>
                <a:defRPr/>
              </a:pPr>
              <a:t>9</a:t>
            </a:fld>
            <a:endParaRPr lang="en-US" dirty="0"/>
          </a:p>
        </p:txBody>
      </p:sp>
    </p:spTree>
    <p:extLst>
      <p:ext uri="{BB962C8B-B14F-4D97-AF65-F5344CB8AC3E}">
        <p14:creationId xmlns:p14="http://schemas.microsoft.com/office/powerpoint/2010/main" val="214968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להקריא</a:t>
            </a:r>
            <a:r>
              <a:rPr lang="he-IL" baseline="0" dirty="0" smtClean="0"/>
              <a:t> את הראשון, להסביר את השלישי, להקריא את המשפט הראשון של האחרון</a:t>
            </a:r>
            <a:endParaRPr lang="he-IL" dirty="0"/>
          </a:p>
        </p:txBody>
      </p:sp>
      <p:sp>
        <p:nvSpPr>
          <p:cNvPr id="4" name="מציין מיקום של מספר שקופית 3"/>
          <p:cNvSpPr>
            <a:spLocks noGrp="1"/>
          </p:cNvSpPr>
          <p:nvPr>
            <p:ph type="sldNum" sz="quarter" idx="10"/>
          </p:nvPr>
        </p:nvSpPr>
        <p:spPr/>
        <p:txBody>
          <a:bodyPr/>
          <a:lstStyle/>
          <a:p>
            <a:pPr>
              <a:defRPr/>
            </a:pPr>
            <a:fld id="{AB06F6E6-1851-462A-8616-271F09363B4B}" type="slidenum">
              <a:rPr lang="he-IL" smtClean="0"/>
              <a:pPr>
                <a:defRPr/>
              </a:pPr>
              <a:t>11</a:t>
            </a:fld>
            <a:endParaRPr lang="en-US" dirty="0"/>
          </a:p>
        </p:txBody>
      </p:sp>
    </p:spTree>
    <p:extLst>
      <p:ext uri="{BB962C8B-B14F-4D97-AF65-F5344CB8AC3E}">
        <p14:creationId xmlns:p14="http://schemas.microsoft.com/office/powerpoint/2010/main" val="35774252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40ACDFFA-D6FF-4277-8186-3970B2D29566}" type="datetimeFigureOut">
              <a:rPr lang="en-US" smtClean="0"/>
              <a:pPr>
                <a:defRPr/>
              </a:pPr>
              <a:t>1/20/2022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7BCB53D8-5660-48EE-94A7-645319FF4F85}" type="slidenum">
              <a:rPr lang="he-IL"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4214EDF-7A28-45D5-B899-B434883DB83D}" type="datetimeFigureOut">
              <a:rPr lang="en-US" smtClean="0"/>
              <a:pPr>
                <a:defRPr/>
              </a:pPr>
              <a:t>1/20/2022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58C4DE4-3C30-4D11-943F-0F8D00289DC5}" type="slidenum">
              <a:rPr lang="he-IL"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076657AF-F22B-4AD1-8534-EC8C62402E67}" type="datetimeFigureOut">
              <a:rPr lang="en-US" smtClean="0"/>
              <a:pPr>
                <a:defRPr/>
              </a:pPr>
              <a:t>1/20/2022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F9724DA-6620-43DD-BD0D-A2A278B882FE}" type="slidenum">
              <a:rPr lang="he-IL"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2846D281-2A9C-422C-9DB7-6969FFF77ECC}" type="datetimeFigureOut">
              <a:rPr lang="en-US" smtClean="0"/>
              <a:pPr>
                <a:defRPr/>
              </a:pPr>
              <a:t>1/20/2022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64E5FF3-1DC2-439D-967C-04C300413E22}" type="slidenum">
              <a:rPr lang="he-IL" smtClean="0"/>
              <a:pPr>
                <a:defRPr/>
              </a:pPr>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29ADDB63-0ECA-4F43-BECB-3F1BD71779A5}" type="datetimeFigureOut">
              <a:rPr lang="en-US" smtClean="0"/>
              <a:pPr>
                <a:defRPr/>
              </a:pPr>
              <a:t>1/20/2022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88BD00D-9A3E-4885-95BE-C30BBD5C3E8A}" type="slidenum">
              <a:rPr lang="he-IL" smtClean="0"/>
              <a:pPr>
                <a:defRPr/>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724EB952-1A88-415F-A43B-3889088A538E}" type="datetimeFigureOut">
              <a:rPr lang="en-US" smtClean="0"/>
              <a:pPr>
                <a:defRPr/>
              </a:pPr>
              <a:t>1/20/2022</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1D2C488-B599-4FED-AA87-8A243023F74E}" type="slidenum">
              <a:rPr lang="he-IL" smtClean="0"/>
              <a:pPr>
                <a:defRPr/>
              </a:pPr>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EF07C200-01A4-4FDB-A080-447868D05046}" type="datetimeFigureOut">
              <a:rPr lang="en-US" smtClean="0"/>
              <a:pPr>
                <a:defRPr/>
              </a:pPr>
              <a:t>1/20/2022</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E3E8571-125B-4081-8CD3-925AFBB7E889}" type="slidenum">
              <a:rPr lang="he-IL"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84B84DB3-0579-4517-9ADF-D242FE67F433}" type="datetimeFigureOut">
              <a:rPr lang="en-US" smtClean="0"/>
              <a:pPr>
                <a:defRPr/>
              </a:pPr>
              <a:t>1/20/2022</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3E26868-12B1-4C13-B120-471B4082ACCF}" type="slidenum">
              <a:rPr lang="he-IL" smtClean="0"/>
              <a:pPr>
                <a:defRPr/>
              </a:pPr>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2233C52-2E17-437A-958A-33F98A8CED6C}" type="datetimeFigureOut">
              <a:rPr lang="en-US" smtClean="0"/>
              <a:pPr>
                <a:defRPr/>
              </a:pPr>
              <a:t>1/20/2022</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62D8E00-331C-4BC4-8C57-D7D671441F11}" type="slidenum">
              <a:rPr lang="he-IL"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fld id="{812A6C55-30D6-4ED2-893B-255C26BFC2D9}" type="datetimeFigureOut">
              <a:rPr lang="en-US" smtClean="0"/>
              <a:pPr>
                <a:defRPr/>
              </a:pPr>
              <a:t>1/20/2022</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D06B326-EB48-4F05-A0FC-9376B1A435BD}" type="slidenum">
              <a:rPr lang="he-IL"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7A056195-F488-4EDD-9F29-B1548A993E52}" type="datetimeFigureOut">
              <a:rPr lang="en-US" smtClean="0"/>
              <a:pPr>
                <a:defRPr/>
              </a:pPr>
              <a:t>1/20/2022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40603E0D-6670-4C51-886B-18DAEAC7E12A}" type="slidenum">
              <a:rPr lang="he-IL" smtClean="0"/>
              <a:pPr>
                <a:defRPr/>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8A6AE921-18FD-4972-A232-21F407B0BAD3}" type="datetimeFigureOut">
              <a:rPr lang="en-US" smtClean="0"/>
              <a:pPr>
                <a:defRPr/>
              </a:pPr>
              <a:t>1/20/2022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ED7613D1-4D46-4CD4-9682-53614ABC64A1}" type="slidenum">
              <a:rPr lang="he-IL"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תמונה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48" y="0"/>
            <a:ext cx="9139451" cy="6858000"/>
          </a:xfrm>
          <a:prstGeom prst="rect">
            <a:avLst/>
          </a:prstGeom>
        </p:spPr>
      </p:pic>
      <p:sp>
        <p:nvSpPr>
          <p:cNvPr id="5" name="Title 1"/>
          <p:cNvSpPr txBox="1">
            <a:spLocks/>
          </p:cNvSpPr>
          <p:nvPr/>
        </p:nvSpPr>
        <p:spPr bwMode="auto">
          <a:xfrm>
            <a:off x="0" y="-76200"/>
            <a:ext cx="9144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scene3d>
              <a:camera prst="orthographicFront"/>
              <a:lightRig rig="freezing" dir="t">
                <a:rot lat="0" lon="0" rev="5640000"/>
              </a:lightRig>
            </a:scene3d>
            <a:sp3d prstMaterial="flat">
              <a:bevelT w="38100" h="38100"/>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w="635">
                  <a:noFill/>
                </a:ln>
                <a:solidFill>
                  <a:schemeClr val="tx2">
                    <a:lumMod val="25000"/>
                  </a:schemeClr>
                </a:solidFill>
                <a:effectLst>
                  <a:outerShdw blurRad="38100" dist="25400" dir="5400000" algn="tl" rotWithShape="0">
                    <a:srgbClr val="000000">
                      <a:alpha val="43000"/>
                    </a:srgbClr>
                  </a:outerShdw>
                </a:effectLst>
                <a:uLnTx/>
                <a:uFillTx/>
                <a:latin typeface="David" pitchFamily="34" charset="-79"/>
                <a:ea typeface="+mj-ea"/>
                <a:cs typeface="David" pitchFamily="34" charset="-79"/>
              </a:rPr>
              <a:t/>
            </a:r>
            <a:br>
              <a:rPr kumimoji="0" lang="en-US" sz="3600" b="1" i="0" u="none" strike="noStrike" kern="1200" cap="none" spc="0" normalizeH="0" baseline="0" noProof="0" dirty="0" smtClean="0">
                <a:ln w="635">
                  <a:noFill/>
                </a:ln>
                <a:solidFill>
                  <a:schemeClr val="tx2">
                    <a:lumMod val="25000"/>
                  </a:schemeClr>
                </a:solidFill>
                <a:effectLst>
                  <a:outerShdw blurRad="38100" dist="25400" dir="5400000" algn="tl" rotWithShape="0">
                    <a:srgbClr val="000000">
                      <a:alpha val="43000"/>
                    </a:srgbClr>
                  </a:outerShdw>
                </a:effectLst>
                <a:uLnTx/>
                <a:uFillTx/>
                <a:latin typeface="David" pitchFamily="34" charset="-79"/>
                <a:ea typeface="+mj-ea"/>
                <a:cs typeface="David" pitchFamily="34" charset="-79"/>
              </a:rPr>
            </a:br>
            <a:r>
              <a:rPr lang="he-IL" sz="3600" b="1" dirty="0" smtClean="0">
                <a:ln w="635">
                  <a:noFill/>
                </a:ln>
                <a:solidFill>
                  <a:srgbClr val="92D050"/>
                </a:solidFill>
                <a:effectLst>
                  <a:outerShdw blurRad="38100" dist="25400" dir="5400000" algn="tl" rotWithShape="0">
                    <a:srgbClr val="000000">
                      <a:alpha val="43000"/>
                    </a:srgbClr>
                  </a:outerShdw>
                </a:effectLst>
                <a:latin typeface="Garamond" pitchFamily="18" charset="0"/>
                <a:ea typeface="+mj-ea"/>
                <a:cs typeface="David" pitchFamily="34" charset="-79"/>
              </a:rPr>
              <a:t>ליווי רוחני: לחפש את הדרך הלאה בזמנים קשים</a:t>
            </a:r>
            <a:endParaRPr kumimoji="0" lang="en-US" sz="3600" b="1" u="none" strike="noStrike" kern="1200" cap="none" spc="0" normalizeH="0" baseline="0" noProof="0" dirty="0" smtClean="0">
              <a:ln w="635">
                <a:noFill/>
              </a:ln>
              <a:solidFill>
                <a:srgbClr val="92D050"/>
              </a:solidFill>
              <a:effectLst>
                <a:outerShdw blurRad="38100" dist="25400" dir="5400000" algn="tl" rotWithShape="0">
                  <a:srgbClr val="000000">
                    <a:alpha val="43000"/>
                  </a:srgbClr>
                </a:outerShdw>
              </a:effectLst>
              <a:uLnTx/>
              <a:uFillTx/>
              <a:latin typeface="Garamond" pitchFamily="18" charset="0"/>
              <a:ea typeface="+mj-ea"/>
              <a:cs typeface="David" pitchFamily="34"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624078" lvl="0" indent="-514350" algn="r" rtl="1">
              <a:buFont typeface="+mj-lt"/>
              <a:buAutoNum type="arabicParenR"/>
            </a:pPr>
            <a:r>
              <a:rPr lang="he-IL" dirty="0">
                <a:latin typeface="David" panose="020E0502060401010101" pitchFamily="34" charset="-79"/>
                <a:cs typeface="David" panose="020E0502060401010101" pitchFamily="34" charset="-79"/>
              </a:rPr>
              <a:t>בדידות</a:t>
            </a:r>
            <a:endParaRPr lang="en-US" dirty="0">
              <a:latin typeface="David" panose="020E0502060401010101" pitchFamily="34" charset="-79"/>
              <a:cs typeface="David" panose="020E0502060401010101" pitchFamily="34" charset="-79"/>
            </a:endParaRPr>
          </a:p>
          <a:p>
            <a:pPr marL="624078" lvl="0" indent="-514350" algn="r" rtl="1">
              <a:buFont typeface="+mj-lt"/>
              <a:buAutoNum type="arabicParenR"/>
            </a:pPr>
            <a:r>
              <a:rPr lang="he-IL" dirty="0" smtClean="0">
                <a:latin typeface="David" panose="020E0502060401010101" pitchFamily="34" charset="-79"/>
                <a:cs typeface="David" panose="020E0502060401010101" pitchFamily="34" charset="-79"/>
              </a:rPr>
              <a:t>מי שמרגיש שהחיים שלו גם </a:t>
            </a:r>
            <a:r>
              <a:rPr lang="he-IL" dirty="0">
                <a:latin typeface="David" panose="020E0502060401010101" pitchFamily="34" charset="-79"/>
                <a:cs typeface="David" panose="020E0502060401010101" pitchFamily="34" charset="-79"/>
              </a:rPr>
              <a:t>ככה לא כל כך הסתדרו</a:t>
            </a:r>
            <a:endParaRPr lang="en-US" dirty="0">
              <a:latin typeface="David" panose="020E0502060401010101" pitchFamily="34" charset="-79"/>
              <a:cs typeface="David" panose="020E0502060401010101" pitchFamily="34" charset="-79"/>
            </a:endParaRPr>
          </a:p>
          <a:p>
            <a:pPr marL="624078" lvl="0" indent="-514350" algn="r" rtl="1">
              <a:buFont typeface="+mj-lt"/>
              <a:buAutoNum type="arabicParenR"/>
            </a:pPr>
            <a:r>
              <a:rPr lang="he-IL" dirty="0">
                <a:latin typeface="David" panose="020E0502060401010101" pitchFamily="34" charset="-79"/>
                <a:cs typeface="David" panose="020E0502060401010101" pitchFamily="34" charset="-79"/>
              </a:rPr>
              <a:t>קושי </a:t>
            </a:r>
            <a:r>
              <a:rPr lang="he-IL" dirty="0" smtClean="0">
                <a:latin typeface="David" panose="020E0502060401010101" pitchFamily="34" charset="-79"/>
                <a:cs typeface="David" panose="020E0502060401010101" pitchFamily="34" charset="-79"/>
              </a:rPr>
              <a:t>רוחני </a:t>
            </a:r>
            <a:r>
              <a:rPr lang="he-IL" dirty="0">
                <a:latin typeface="David" panose="020E0502060401010101" pitchFamily="34" charset="-79"/>
                <a:cs typeface="David" panose="020E0502060401010101" pitchFamily="34" charset="-79"/>
              </a:rPr>
              <a:t>(שאלה רוחנית, כגון בשביל מה אני עדיין חי, חוסר משמעות, </a:t>
            </a:r>
            <a:r>
              <a:rPr lang="he-IL" dirty="0" err="1">
                <a:latin typeface="David" panose="020E0502060401010101" pitchFamily="34" charset="-79"/>
                <a:cs typeface="David" panose="020E0502060401010101" pitchFamily="34" charset="-79"/>
              </a:rPr>
              <a:t>אלהים</a:t>
            </a:r>
            <a:r>
              <a:rPr lang="he-IL" dirty="0">
                <a:latin typeface="David" panose="020E0502060401010101" pitchFamily="34" charset="-79"/>
                <a:cs typeface="David" panose="020E0502060401010101" pitchFamily="34" charset="-79"/>
              </a:rPr>
              <a:t> עזב אותי, </a:t>
            </a:r>
            <a:r>
              <a:rPr lang="he-IL" dirty="0" err="1">
                <a:latin typeface="David" panose="020E0502060401010101" pitchFamily="34" charset="-79"/>
                <a:cs typeface="David" panose="020E0502060401010101" pitchFamily="34" charset="-79"/>
              </a:rPr>
              <a:t>וכו</a:t>
            </a:r>
            <a:r>
              <a:rPr lang="he-IL" dirty="0">
                <a:latin typeface="David" panose="020E0502060401010101" pitchFamily="34" charset="-79"/>
                <a:cs typeface="David" panose="020E0502060401010101" pitchFamily="34" charset="-79"/>
              </a:rPr>
              <a:t>'; או, לחילופין, שינוי באמונות)</a:t>
            </a:r>
            <a:endParaRPr lang="en-US" dirty="0">
              <a:latin typeface="David" panose="020E0502060401010101" pitchFamily="34" charset="-79"/>
              <a:cs typeface="David" panose="020E0502060401010101" pitchFamily="34" charset="-79"/>
            </a:endParaRPr>
          </a:p>
          <a:p>
            <a:pPr marL="624078" lvl="0" indent="-514350" algn="r" rtl="1">
              <a:buFont typeface="+mj-lt"/>
              <a:buAutoNum type="arabicParenR"/>
            </a:pPr>
            <a:r>
              <a:rPr lang="he-IL" dirty="0">
                <a:latin typeface="David" panose="020E0502060401010101" pitchFamily="34" charset="-79"/>
                <a:cs typeface="David" panose="020E0502060401010101" pitchFamily="34" charset="-79"/>
              </a:rPr>
              <a:t>קושי בהתמודדות יחד עם סימנים שרוחניות זה דבר שעשוי לעזור לו‎</a:t>
            </a:r>
            <a:endParaRPr lang="en-US" dirty="0">
              <a:latin typeface="David" panose="020E0502060401010101" pitchFamily="34" charset="-79"/>
              <a:cs typeface="David" panose="020E0502060401010101" pitchFamily="34" charset="-79"/>
            </a:endParaRPr>
          </a:p>
          <a:p>
            <a:pPr marL="624078" lvl="0" indent="-514350" algn="r" rtl="1">
              <a:buFont typeface="+mj-lt"/>
              <a:buAutoNum type="arabicParenR"/>
            </a:pPr>
            <a:r>
              <a:rPr lang="he-IL" dirty="0">
                <a:latin typeface="David" panose="020E0502060401010101" pitchFamily="34" charset="-79"/>
                <a:cs typeface="David" panose="020E0502060401010101" pitchFamily="34" charset="-79"/>
              </a:rPr>
              <a:t>דאגות לגבי מוות או מה שאחרי</a:t>
            </a:r>
            <a:endParaRPr lang="en-US" dirty="0">
              <a:latin typeface="David" panose="020E0502060401010101" pitchFamily="34" charset="-79"/>
              <a:cs typeface="David" panose="020E0502060401010101" pitchFamily="34" charset="-79"/>
            </a:endParaRPr>
          </a:p>
          <a:p>
            <a:pPr marL="624078" lvl="0" indent="-514350" algn="r" rtl="1">
              <a:buFont typeface="+mj-lt"/>
              <a:buAutoNum type="arabicParenR"/>
            </a:pPr>
            <a:r>
              <a:rPr lang="he-IL" dirty="0">
                <a:latin typeface="David" panose="020E0502060401010101" pitchFamily="34" charset="-79"/>
                <a:cs typeface="David" panose="020E0502060401010101" pitchFamily="34" charset="-79"/>
              </a:rPr>
              <a:t>אשמה</a:t>
            </a:r>
            <a:endParaRPr lang="en-US" dirty="0">
              <a:latin typeface="David" panose="020E0502060401010101" pitchFamily="34" charset="-79"/>
              <a:cs typeface="David" panose="020E0502060401010101" pitchFamily="34" charset="-79"/>
            </a:endParaRPr>
          </a:p>
          <a:p>
            <a:pPr marL="624078" lvl="0" indent="-514350" algn="r" rtl="1">
              <a:buFont typeface="+mj-lt"/>
              <a:buAutoNum type="arabicParenR"/>
            </a:pPr>
            <a:r>
              <a:rPr lang="he-IL" dirty="0" err="1">
                <a:latin typeface="David" panose="020E0502060401010101" pitchFamily="34" charset="-79"/>
                <a:cs typeface="David" panose="020E0502060401010101" pitchFamily="34" charset="-79"/>
              </a:rPr>
              <a:t>יאוש</a:t>
            </a:r>
            <a:endParaRPr lang="en-US" dirty="0">
              <a:latin typeface="David" panose="020E0502060401010101" pitchFamily="34" charset="-79"/>
              <a:cs typeface="David" panose="020E0502060401010101" pitchFamily="34" charset="-79"/>
            </a:endParaRPr>
          </a:p>
          <a:p>
            <a:pPr marL="624078" lvl="0" indent="-514350" algn="r" rtl="1">
              <a:buFont typeface="+mj-lt"/>
              <a:buAutoNum type="arabicParenR"/>
            </a:pPr>
            <a:r>
              <a:rPr lang="he-IL" dirty="0">
                <a:latin typeface="David" panose="020E0502060401010101" pitchFamily="34" charset="-79"/>
                <a:cs typeface="David" panose="020E0502060401010101" pitchFamily="34" charset="-79"/>
              </a:rPr>
              <a:t>נסער, כגון כעוס</a:t>
            </a:r>
            <a:endParaRPr lang="en-US" dirty="0">
              <a:latin typeface="David" panose="020E0502060401010101" pitchFamily="34" charset="-79"/>
              <a:cs typeface="David" panose="020E0502060401010101" pitchFamily="34" charset="-79"/>
            </a:endParaRPr>
          </a:p>
          <a:p>
            <a:pPr marL="624078" lvl="0" indent="-514350" algn="r" rtl="1">
              <a:buFont typeface="+mj-lt"/>
              <a:buAutoNum type="arabicParenR"/>
            </a:pPr>
            <a:r>
              <a:rPr lang="he-IL" dirty="0">
                <a:latin typeface="David" panose="020E0502060401010101" pitchFamily="34" charset="-79"/>
                <a:cs typeface="David" panose="020E0502060401010101" pitchFamily="34" charset="-79"/>
              </a:rPr>
              <a:t>כדאי לשקול </a:t>
            </a:r>
            <a:r>
              <a:rPr lang="he-IL" dirty="0" err="1">
                <a:latin typeface="David" panose="020E0502060401010101" pitchFamily="34" charset="-79"/>
                <a:cs typeface="David" panose="020E0502060401010101" pitchFamily="34" charset="-79"/>
              </a:rPr>
              <a:t>ל"ר</a:t>
            </a:r>
            <a:r>
              <a:rPr lang="he-IL" dirty="0">
                <a:latin typeface="David" panose="020E0502060401010101" pitchFamily="34" charset="-79"/>
                <a:cs typeface="David" panose="020E0502060401010101" pitchFamily="34" charset="-79"/>
              </a:rPr>
              <a:t>: </a:t>
            </a:r>
            <a:r>
              <a:rPr lang="he-IL" dirty="0" smtClean="0">
                <a:latin typeface="David" panose="020E0502060401010101" pitchFamily="34" charset="-79"/>
                <a:cs typeface="David" panose="020E0502060401010101" pitchFamily="34" charset="-79"/>
              </a:rPr>
              <a:t>משבר של חולי בעקבות </a:t>
            </a:r>
            <a:r>
              <a:rPr lang="he-IL" dirty="0">
                <a:latin typeface="David" panose="020E0502060401010101" pitchFamily="34" charset="-79"/>
                <a:cs typeface="David" panose="020E0502060401010101" pitchFamily="34" charset="-79"/>
              </a:rPr>
              <a:t>הפתעות רפואיות (אבחנה חדשה, מחלה חזרה, הדרדרות </a:t>
            </a:r>
            <a:r>
              <a:rPr lang="he-IL" dirty="0" smtClean="0">
                <a:latin typeface="David" panose="020E0502060401010101" pitchFamily="34" charset="-79"/>
                <a:cs typeface="David" panose="020E0502060401010101" pitchFamily="34" charset="-79"/>
              </a:rPr>
              <a:t>מהירה, </a:t>
            </a:r>
            <a:r>
              <a:rPr lang="he-IL" dirty="0" err="1" smtClean="0">
                <a:latin typeface="David" panose="020E0502060401010101" pitchFamily="34" charset="-79"/>
                <a:cs typeface="David" panose="020E0502060401010101" pitchFamily="34" charset="-79"/>
              </a:rPr>
              <a:t>אובדנים</a:t>
            </a:r>
            <a:r>
              <a:rPr lang="he-IL" dirty="0" smtClean="0">
                <a:latin typeface="David" panose="020E0502060401010101" pitchFamily="34" charset="-79"/>
                <a:cs typeface="David" panose="020E0502060401010101" pitchFamily="34" charset="-79"/>
              </a:rPr>
              <a:t> שבהזדקנות)</a:t>
            </a:r>
            <a:endParaRPr lang="en-US" dirty="0">
              <a:latin typeface="David" panose="020E0502060401010101" pitchFamily="34" charset="-79"/>
              <a:cs typeface="David" panose="020E0502060401010101" pitchFamily="34" charset="-79"/>
            </a:endParaRPr>
          </a:p>
          <a:p>
            <a:pPr marL="624078" lvl="0" indent="-514350" algn="r" rtl="1">
              <a:buFont typeface="+mj-lt"/>
              <a:buAutoNum type="arabicParenR"/>
            </a:pPr>
            <a:r>
              <a:rPr lang="he-IL" dirty="0">
                <a:latin typeface="David" panose="020E0502060401010101" pitchFamily="34" charset="-79"/>
                <a:cs typeface="David" panose="020E0502060401010101" pitchFamily="34" charset="-79"/>
              </a:rPr>
              <a:t>כדאי לשקול </a:t>
            </a:r>
            <a:r>
              <a:rPr lang="he-IL" dirty="0" err="1">
                <a:latin typeface="David" panose="020E0502060401010101" pitchFamily="34" charset="-79"/>
                <a:cs typeface="David" panose="020E0502060401010101" pitchFamily="34" charset="-79"/>
              </a:rPr>
              <a:t>ל"ר</a:t>
            </a:r>
            <a:r>
              <a:rPr lang="he-IL" dirty="0">
                <a:latin typeface="David" panose="020E0502060401010101" pitchFamily="34" charset="-79"/>
                <a:cs typeface="David" panose="020E0502060401010101" pitchFamily="34" charset="-79"/>
              </a:rPr>
              <a:t>: </a:t>
            </a:r>
            <a:r>
              <a:rPr lang="he-IL" dirty="0" smtClean="0">
                <a:latin typeface="David" panose="020E0502060401010101" pitchFamily="34" charset="-79"/>
                <a:cs typeface="David" panose="020E0502060401010101" pitchFamily="34" charset="-79"/>
              </a:rPr>
              <a:t>קושי בתקשורת בין </a:t>
            </a:r>
            <a:r>
              <a:rPr lang="he-IL" dirty="0">
                <a:latin typeface="David" panose="020E0502060401010101" pitchFamily="34" charset="-79"/>
                <a:cs typeface="David" panose="020E0502060401010101" pitchFamily="34" charset="-79"/>
              </a:rPr>
              <a:t>החולה ומשפחתו לבין הצוות</a:t>
            </a:r>
            <a:endParaRPr lang="en-US" dirty="0">
              <a:latin typeface="David" panose="020E0502060401010101" pitchFamily="34" charset="-79"/>
              <a:cs typeface="David" panose="020E0502060401010101" pitchFamily="34" charset="-79"/>
            </a:endParaRPr>
          </a:p>
          <a:p>
            <a:pPr algn="r" rtl="1"/>
            <a:endParaRPr lang="he-IL" dirty="0"/>
          </a:p>
        </p:txBody>
      </p:sp>
      <p:sp>
        <p:nvSpPr>
          <p:cNvPr id="3" name="Title 2"/>
          <p:cNvSpPr>
            <a:spLocks noGrp="1"/>
          </p:cNvSpPr>
          <p:nvPr>
            <p:ph type="title"/>
          </p:nvPr>
        </p:nvSpPr>
        <p:spPr/>
        <p:txBody>
          <a:bodyPr/>
          <a:lstStyle/>
          <a:p>
            <a:pPr algn="ctr"/>
            <a:r>
              <a:rPr lang="he-IL" dirty="0" smtClean="0">
                <a:solidFill>
                  <a:srgbClr val="C00000"/>
                </a:solidFill>
                <a:latin typeface="David" panose="020E0502060401010101" pitchFamily="34" charset="-79"/>
                <a:cs typeface="David" panose="020E0502060401010101" pitchFamily="34" charset="-79"/>
              </a:rPr>
              <a:t>את מי להפנות</a:t>
            </a:r>
            <a:endParaRPr lang="he-IL" dirty="0">
              <a:solidFill>
                <a:srgbClr val="C0000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643553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57200" y="1481328"/>
            <a:ext cx="8229600" cy="4919472"/>
          </a:xfrm>
        </p:spPr>
        <p:txBody>
          <a:bodyPr>
            <a:normAutofit fontScale="77500" lnSpcReduction="20000"/>
          </a:bodyPr>
          <a:lstStyle/>
          <a:p>
            <a:pPr>
              <a:lnSpc>
                <a:spcPct val="120000"/>
              </a:lnSpc>
            </a:pPr>
            <a:r>
              <a:rPr lang="en-US" i="1" dirty="0" smtClean="0">
                <a:latin typeface="Garamond" panose="02020404030301010803" pitchFamily="18" charset="0"/>
              </a:rPr>
              <a:t>5.1.6</a:t>
            </a:r>
            <a:r>
              <a:rPr lang="en-US" dirty="0" smtClean="0">
                <a:latin typeface="Garamond" panose="02020404030301010803" pitchFamily="18" charset="0"/>
              </a:rPr>
              <a:t> </a:t>
            </a:r>
            <a:r>
              <a:rPr lang="en-US" dirty="0">
                <a:latin typeface="Garamond" panose="02020404030301010803" pitchFamily="18" charset="0"/>
              </a:rPr>
              <a:t>In all settings, the IDT includes professional chaplains who have evidence-based training </a:t>
            </a:r>
            <a:r>
              <a:rPr lang="en-US" dirty="0" smtClean="0">
                <a:latin typeface="Garamond" panose="02020404030301010803" pitchFamily="18" charset="0"/>
              </a:rPr>
              <a:t>to assess </a:t>
            </a:r>
            <a:r>
              <a:rPr lang="en-US" dirty="0">
                <a:latin typeface="Garamond" panose="02020404030301010803" pitchFamily="18" charset="0"/>
              </a:rPr>
              <a:t>and address spiritual issues frequently confronted by pediatric and adult patients </a:t>
            </a:r>
            <a:r>
              <a:rPr lang="en-US" dirty="0" smtClean="0">
                <a:latin typeface="Garamond" panose="02020404030301010803" pitchFamily="18" charset="0"/>
              </a:rPr>
              <a:t>and families </a:t>
            </a:r>
            <a:r>
              <a:rPr lang="en-US" dirty="0">
                <a:latin typeface="Garamond" panose="02020404030301010803" pitchFamily="18" charset="0"/>
              </a:rPr>
              <a:t>coping with a serious illness</a:t>
            </a:r>
            <a:r>
              <a:rPr lang="en-US" dirty="0" smtClean="0">
                <a:latin typeface="Garamond" panose="02020404030301010803" pitchFamily="18" charset="0"/>
              </a:rPr>
              <a:t>.</a:t>
            </a:r>
          </a:p>
          <a:p>
            <a:pPr>
              <a:lnSpc>
                <a:spcPct val="120000"/>
              </a:lnSpc>
            </a:pPr>
            <a:r>
              <a:rPr lang="en-US" i="1" dirty="0" smtClean="0">
                <a:latin typeface="Garamond" panose="02020404030301010803" pitchFamily="18" charset="0"/>
              </a:rPr>
              <a:t>5.1.7</a:t>
            </a:r>
            <a:r>
              <a:rPr lang="en-US" dirty="0" smtClean="0">
                <a:latin typeface="Garamond" panose="02020404030301010803" pitchFamily="18" charset="0"/>
              </a:rPr>
              <a:t> The </a:t>
            </a:r>
            <a:r>
              <a:rPr lang="en-US" dirty="0">
                <a:latin typeface="Garamond" panose="02020404030301010803" pitchFamily="18" charset="0"/>
              </a:rPr>
              <a:t>professional chaplain is the spiritual care specialist, conducting the assessment </a:t>
            </a:r>
            <a:r>
              <a:rPr lang="en-US" dirty="0" smtClean="0">
                <a:latin typeface="Garamond" panose="02020404030301010803" pitchFamily="18" charset="0"/>
              </a:rPr>
              <a:t>and addressing </a:t>
            </a:r>
            <a:r>
              <a:rPr lang="en-US" dirty="0">
                <a:latin typeface="Garamond" panose="02020404030301010803" pitchFamily="18" charset="0"/>
              </a:rPr>
              <a:t>the spiritual aspects of the care plan</a:t>
            </a:r>
            <a:r>
              <a:rPr lang="en-US" dirty="0" smtClean="0">
                <a:latin typeface="Garamond" panose="02020404030301010803" pitchFamily="18" charset="0"/>
              </a:rPr>
              <a:t>.</a:t>
            </a:r>
          </a:p>
          <a:p>
            <a:pPr>
              <a:lnSpc>
                <a:spcPct val="120000"/>
              </a:lnSpc>
            </a:pPr>
            <a:r>
              <a:rPr lang="en-US" i="1" dirty="0">
                <a:latin typeface="Garamond" panose="02020404030301010803" pitchFamily="18" charset="0"/>
              </a:rPr>
              <a:t>5.1.11</a:t>
            </a:r>
            <a:r>
              <a:rPr lang="en-US" dirty="0">
                <a:latin typeface="Garamond" panose="02020404030301010803" pitchFamily="18" charset="0"/>
              </a:rPr>
              <a:t> Every member of the IDT is trained in spiritual care and recognizes the importance of </a:t>
            </a:r>
            <a:r>
              <a:rPr lang="en-US" dirty="0" smtClean="0">
                <a:latin typeface="Garamond" panose="02020404030301010803" pitchFamily="18" charset="0"/>
              </a:rPr>
              <a:t>the spiritual </a:t>
            </a:r>
            <a:r>
              <a:rPr lang="en-US" dirty="0">
                <a:latin typeface="Garamond" panose="02020404030301010803" pitchFamily="18" charset="0"/>
              </a:rPr>
              <a:t>aspects of care.</a:t>
            </a:r>
          </a:p>
          <a:p>
            <a:pPr>
              <a:lnSpc>
                <a:spcPct val="120000"/>
              </a:lnSpc>
            </a:pPr>
            <a:r>
              <a:rPr lang="en-US" i="1" dirty="0" smtClean="0">
                <a:latin typeface="Garamond" panose="02020404030301010803" pitchFamily="18" charset="0"/>
              </a:rPr>
              <a:t>5.3.1</a:t>
            </a:r>
            <a:r>
              <a:rPr lang="en-US" dirty="0" smtClean="0">
                <a:latin typeface="Garamond" panose="02020404030301010803" pitchFamily="18" charset="0"/>
              </a:rPr>
              <a:t> </a:t>
            </a:r>
            <a:r>
              <a:rPr lang="en-US" dirty="0">
                <a:latin typeface="Garamond" panose="02020404030301010803" pitchFamily="18" charset="0"/>
              </a:rPr>
              <a:t>Spiritual elements of the plan of care are based on needs, goals, and concerns identified </a:t>
            </a:r>
            <a:r>
              <a:rPr lang="en-US" dirty="0" smtClean="0">
                <a:latin typeface="Garamond" panose="02020404030301010803" pitchFamily="18" charset="0"/>
              </a:rPr>
              <a:t>by patients </a:t>
            </a:r>
            <a:r>
              <a:rPr lang="en-US" dirty="0">
                <a:latin typeface="Garamond" panose="02020404030301010803" pitchFamily="18" charset="0"/>
              </a:rPr>
              <a:t>and families, recognizing and maximizing patient and family spiritual strengths</a:t>
            </a:r>
            <a:r>
              <a:rPr lang="en-US" dirty="0" smtClean="0">
                <a:latin typeface="Garamond" panose="02020404030301010803" pitchFamily="18" charset="0"/>
              </a:rPr>
              <a:t>.</a:t>
            </a:r>
          </a:p>
          <a:p>
            <a:pPr>
              <a:lnSpc>
                <a:spcPct val="120000"/>
              </a:lnSpc>
            </a:pPr>
            <a:r>
              <a:rPr lang="en-US" dirty="0">
                <a:latin typeface="Garamond" panose="02020404030301010803" pitchFamily="18" charset="0"/>
              </a:rPr>
              <a:t>Spiritual care is an essential component of quality palliative care</a:t>
            </a:r>
            <a:r>
              <a:rPr lang="en-US" dirty="0" smtClean="0">
                <a:latin typeface="Garamond" panose="02020404030301010803" pitchFamily="18" charset="0"/>
              </a:rPr>
              <a:t>. Specialist-level </a:t>
            </a:r>
            <a:r>
              <a:rPr lang="en-US" dirty="0">
                <a:latin typeface="Garamond" panose="02020404030301010803" pitchFamily="18" charset="0"/>
              </a:rPr>
              <a:t>palliative care programs include salaried professional chaplains and related </a:t>
            </a:r>
            <a:r>
              <a:rPr lang="en-US" dirty="0" smtClean="0">
                <a:latin typeface="Garamond" panose="02020404030301010803" pitchFamily="18" charset="0"/>
              </a:rPr>
              <a:t>programmatic expenses</a:t>
            </a:r>
            <a:r>
              <a:rPr lang="en-US" dirty="0">
                <a:latin typeface="Garamond" panose="02020404030301010803" pitchFamily="18" charset="0"/>
              </a:rPr>
              <a:t>.</a:t>
            </a:r>
            <a:endParaRPr lang="he-IL" dirty="0">
              <a:latin typeface="Garamond" panose="02020404030301010803" pitchFamily="18" charset="0"/>
            </a:endParaRPr>
          </a:p>
        </p:txBody>
      </p:sp>
      <p:sp>
        <p:nvSpPr>
          <p:cNvPr id="3" name="כותרת 2"/>
          <p:cNvSpPr>
            <a:spLocks noGrp="1"/>
          </p:cNvSpPr>
          <p:nvPr>
            <p:ph type="title"/>
          </p:nvPr>
        </p:nvSpPr>
        <p:spPr/>
        <p:txBody>
          <a:bodyPr>
            <a:normAutofit fontScale="90000"/>
          </a:bodyPr>
          <a:lstStyle/>
          <a:p>
            <a:pPr algn="ctr"/>
            <a:r>
              <a:rPr lang="en-US" dirty="0" smtClean="0">
                <a:solidFill>
                  <a:srgbClr val="C00000"/>
                </a:solidFill>
                <a:latin typeface="Garamond" panose="02020404030301010803" pitchFamily="18" charset="0"/>
              </a:rPr>
              <a:t>National Consensus Project for Quality Palliative Care, 4</a:t>
            </a:r>
            <a:r>
              <a:rPr lang="en-US" baseline="30000" dirty="0" smtClean="0">
                <a:solidFill>
                  <a:srgbClr val="C00000"/>
                </a:solidFill>
                <a:latin typeface="Garamond" panose="02020404030301010803" pitchFamily="18" charset="0"/>
              </a:rPr>
              <a:t>th</a:t>
            </a:r>
            <a:r>
              <a:rPr lang="en-US" dirty="0" smtClean="0">
                <a:solidFill>
                  <a:srgbClr val="C00000"/>
                </a:solidFill>
                <a:latin typeface="Garamond" panose="02020404030301010803" pitchFamily="18" charset="0"/>
              </a:rPr>
              <a:t> Ed (2018)</a:t>
            </a:r>
            <a:endParaRPr lang="he-IL" dirty="0">
              <a:solidFill>
                <a:srgbClr val="C00000"/>
              </a:solidFill>
              <a:latin typeface="Garamond" panose="02020404030301010803" pitchFamily="18" charset="0"/>
            </a:endParaRPr>
          </a:p>
        </p:txBody>
      </p:sp>
    </p:spTree>
    <p:extLst>
      <p:ext uri="{BB962C8B-B14F-4D97-AF65-F5344CB8AC3E}">
        <p14:creationId xmlns:p14="http://schemas.microsoft.com/office/powerpoint/2010/main" val="2678132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p:txBody>
          <a:bodyPr>
            <a:normAutofit/>
          </a:bodyPr>
          <a:lstStyle/>
          <a:p>
            <a:r>
              <a:rPr lang="en-US" dirty="0">
                <a:latin typeface="Garamond" panose="02020404030301010803" pitchFamily="18" charset="0"/>
              </a:rPr>
              <a:t>The chaplain is the spiritual </a:t>
            </a:r>
            <a:r>
              <a:rPr lang="en-US" dirty="0" smtClean="0">
                <a:latin typeface="Garamond" panose="02020404030301010803" pitchFamily="18" charset="0"/>
              </a:rPr>
              <a:t>care specialist </a:t>
            </a:r>
            <a:r>
              <a:rPr lang="en-US" dirty="0">
                <a:latin typeface="Garamond" panose="02020404030301010803" pitchFamily="18" charset="0"/>
              </a:rPr>
              <a:t>on the interdisciplinary team, and is trained to address spiritual and religious concerns </a:t>
            </a:r>
            <a:r>
              <a:rPr lang="en-US" dirty="0" smtClean="0">
                <a:latin typeface="Garamond" panose="02020404030301010803" pitchFamily="18" charset="0"/>
              </a:rPr>
              <a:t>of all </a:t>
            </a:r>
            <a:r>
              <a:rPr lang="en-US" dirty="0">
                <a:latin typeface="Garamond" panose="02020404030301010803" pitchFamily="18" charset="0"/>
              </a:rPr>
              <a:t>patients and caregivers, regardless of their spiritual or religious beliefs and practices. The </a:t>
            </a:r>
            <a:r>
              <a:rPr lang="en-US" dirty="0" smtClean="0">
                <a:latin typeface="Garamond" panose="02020404030301010803" pitchFamily="18" charset="0"/>
              </a:rPr>
              <a:t>chaplain is </a:t>
            </a:r>
            <a:r>
              <a:rPr lang="en-US" dirty="0">
                <a:latin typeface="Garamond" panose="02020404030301010803" pitchFamily="18" charset="0"/>
              </a:rPr>
              <a:t>also an emotional care generalist, and interfaces closely with the social worker and other </a:t>
            </a:r>
            <a:r>
              <a:rPr lang="en-US" dirty="0" smtClean="0">
                <a:latin typeface="Garamond" panose="02020404030301010803" pitchFamily="18" charset="0"/>
              </a:rPr>
              <a:t>mental health </a:t>
            </a:r>
            <a:r>
              <a:rPr lang="en-US" dirty="0">
                <a:latin typeface="Garamond" panose="02020404030301010803" pitchFamily="18" charset="0"/>
              </a:rPr>
              <a:t>providers to provide psychosocial-spiritual care as a unified domain.</a:t>
            </a:r>
            <a:endParaRPr lang="he-IL" dirty="0">
              <a:latin typeface="Garamond" panose="02020404030301010803" pitchFamily="18" charset="0"/>
            </a:endParaRPr>
          </a:p>
        </p:txBody>
      </p:sp>
      <p:sp>
        <p:nvSpPr>
          <p:cNvPr id="3" name="כותרת 2"/>
          <p:cNvSpPr>
            <a:spLocks noGrp="1"/>
          </p:cNvSpPr>
          <p:nvPr>
            <p:ph type="title"/>
          </p:nvPr>
        </p:nvSpPr>
        <p:spPr/>
        <p:txBody>
          <a:bodyPr>
            <a:normAutofit fontScale="90000"/>
          </a:bodyPr>
          <a:lstStyle/>
          <a:p>
            <a:pPr algn="ctr"/>
            <a:r>
              <a:rPr lang="en-US" dirty="0">
                <a:solidFill>
                  <a:srgbClr val="C00000"/>
                </a:solidFill>
                <a:latin typeface="Garamond" panose="02020404030301010803" pitchFamily="18" charset="0"/>
              </a:rPr>
              <a:t>National Consensus Project for Quality Palliative Care, 4</a:t>
            </a:r>
            <a:r>
              <a:rPr lang="en-US" baseline="30000" dirty="0">
                <a:solidFill>
                  <a:srgbClr val="C00000"/>
                </a:solidFill>
                <a:latin typeface="Garamond" panose="02020404030301010803" pitchFamily="18" charset="0"/>
              </a:rPr>
              <a:t>th</a:t>
            </a:r>
            <a:r>
              <a:rPr lang="en-US" dirty="0">
                <a:solidFill>
                  <a:srgbClr val="C00000"/>
                </a:solidFill>
                <a:latin typeface="Garamond" panose="02020404030301010803" pitchFamily="18" charset="0"/>
              </a:rPr>
              <a:t> Ed (2018)</a:t>
            </a:r>
            <a:endParaRPr lang="he-IL" dirty="0"/>
          </a:p>
        </p:txBody>
      </p:sp>
    </p:spTree>
    <p:extLst>
      <p:ext uri="{BB962C8B-B14F-4D97-AF65-F5344CB8AC3E}">
        <p14:creationId xmlns:p14="http://schemas.microsoft.com/office/powerpoint/2010/main" val="1706842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57200" y="1481328"/>
            <a:ext cx="8229600" cy="4843272"/>
          </a:xfrm>
        </p:spPr>
        <p:txBody>
          <a:bodyPr>
            <a:normAutofit fontScale="85000" lnSpcReduction="10000"/>
          </a:bodyPr>
          <a:lstStyle/>
          <a:p>
            <a:pPr algn="r" rtl="1"/>
            <a:r>
              <a:rPr lang="he-IL" i="1" dirty="0" smtClean="0">
                <a:latin typeface="David" panose="020E0502060401010101" pitchFamily="34" charset="-79"/>
                <a:cs typeface="David" panose="020E0502060401010101" pitchFamily="34" charset="-79"/>
              </a:rPr>
              <a:t>עמ</a:t>
            </a:r>
            <a:r>
              <a:rPr lang="he-IL" i="1" dirty="0">
                <a:latin typeface="David" panose="020E0502060401010101" pitchFamily="34" charset="-79"/>
                <a:cs typeface="David" panose="020E0502060401010101" pitchFamily="34" charset="-79"/>
              </a:rPr>
              <a:t>' </a:t>
            </a:r>
            <a:r>
              <a:rPr lang="he-IL" i="1" dirty="0" smtClean="0">
                <a:latin typeface="David" panose="020E0502060401010101" pitchFamily="34" charset="-79"/>
                <a:cs typeface="David" panose="020E0502060401010101" pitchFamily="34" charset="-79"/>
              </a:rPr>
              <a:t>19:</a:t>
            </a:r>
            <a:r>
              <a:rPr lang="he-IL" dirty="0">
                <a:latin typeface="David" panose="020E0502060401010101" pitchFamily="34" charset="-79"/>
                <a:cs typeface="David" panose="020E0502060401010101" pitchFamily="34" charset="-79"/>
              </a:rPr>
              <a:t>  טיפול </a:t>
            </a:r>
            <a:r>
              <a:rPr lang="he-IL" dirty="0" err="1">
                <a:latin typeface="David" panose="020E0502060401010101" pitchFamily="34" charset="-79"/>
                <a:cs typeface="David" panose="020E0502060401010101" pitchFamily="34" charset="-79"/>
              </a:rPr>
              <a:t>פליאטיבי</a:t>
            </a:r>
            <a:r>
              <a:rPr lang="he-IL" dirty="0">
                <a:latin typeface="David" panose="020E0502060401010101" pitchFamily="34" charset="-79"/>
                <a:cs typeface="David" panose="020E0502060401010101" pitchFamily="34" charset="-79"/>
              </a:rPr>
              <a:t> הוא גישה טיפולית המשפרת את איכות החיים של חולים ובני משפחותיהם, ואת ההתמודדות עם מחלות חשוכות מרפא, בכל גיל, על ידי מניעת סבל והקלה עליו באמצעות זיהוי והערכה קפדנית של הסימפטומים, טיפול בכאב ובבעיות גופניות, נפשיות ורוחניות. </a:t>
            </a:r>
          </a:p>
          <a:p>
            <a:pPr algn="r" rtl="1"/>
            <a:r>
              <a:rPr lang="he-IL" i="1" dirty="0" smtClean="0">
                <a:latin typeface="David" panose="020E0502060401010101" pitchFamily="34" charset="-79"/>
                <a:cs typeface="David" panose="020E0502060401010101" pitchFamily="34" charset="-79"/>
              </a:rPr>
              <a:t>עמ</a:t>
            </a:r>
            <a:r>
              <a:rPr lang="he-IL" i="1" dirty="0">
                <a:latin typeface="David" panose="020E0502060401010101" pitchFamily="34" charset="-79"/>
                <a:cs typeface="David" panose="020E0502060401010101" pitchFamily="34" charset="-79"/>
              </a:rPr>
              <a:t>' 38, לגבי </a:t>
            </a:r>
            <a:r>
              <a:rPr lang="he-IL" b="1" i="1" dirty="0">
                <a:latin typeface="David" panose="020E0502060401010101" pitchFamily="34" charset="-79"/>
                <a:cs typeface="David" panose="020E0502060401010101" pitchFamily="34" charset="-79"/>
              </a:rPr>
              <a:t>הוספיס בית</a:t>
            </a:r>
            <a:r>
              <a:rPr lang="he-IL" i="1" dirty="0">
                <a:latin typeface="David" panose="020E0502060401010101" pitchFamily="34" charset="-79"/>
                <a:cs typeface="David" panose="020E0502060401010101" pitchFamily="34" charset="-79"/>
              </a:rPr>
              <a:t>:</a:t>
            </a:r>
            <a:r>
              <a:rPr lang="he-IL" dirty="0">
                <a:latin typeface="David" panose="020E0502060401010101" pitchFamily="34" charset="-79"/>
                <a:cs typeface="David" panose="020E0502060401010101" pitchFamily="34" charset="-79"/>
              </a:rPr>
              <a:t>  הצוות האורגני של היחידות נותנות השירות </a:t>
            </a:r>
            <a:r>
              <a:rPr lang="he-IL" dirty="0" smtClean="0">
                <a:latin typeface="David" panose="020E0502060401010101" pitchFamily="34" charset="-79"/>
                <a:cs typeface="David" panose="020E0502060401010101" pitchFamily="34" charset="-79"/>
              </a:rPr>
              <a:t>(מתוך </a:t>
            </a:r>
            <a:r>
              <a:rPr lang="he-IL" dirty="0">
                <a:latin typeface="David" panose="020E0502060401010101" pitchFamily="34" charset="-79"/>
                <a:cs typeface="David" panose="020E0502060401010101" pitchFamily="34" charset="-79"/>
              </a:rPr>
              <a:t>הקופות או בשירות </a:t>
            </a:r>
            <a:r>
              <a:rPr lang="he-IL" dirty="0" smtClean="0">
                <a:latin typeface="David" panose="020E0502060401010101" pitchFamily="34" charset="-79"/>
                <a:cs typeface="David" panose="020E0502060401010101" pitchFamily="34" charset="-79"/>
              </a:rPr>
              <a:t>קנוי) </a:t>
            </a:r>
            <a:r>
              <a:rPr lang="he-IL" dirty="0">
                <a:latin typeface="David" panose="020E0502060401010101" pitchFamily="34" charset="-79"/>
                <a:cs typeface="David" panose="020E0502060401010101" pitchFamily="34" charset="-79"/>
              </a:rPr>
              <a:t>יכלול גם פסיכולוג רפואי, פיזיותרפיסט, מרפא בעיסוק, דיאטן, קלינאי תקשורת </a:t>
            </a:r>
            <a:r>
              <a:rPr lang="he-IL" b="1" dirty="0">
                <a:latin typeface="David" panose="020E0502060401010101" pitchFamily="34" charset="-79"/>
                <a:cs typeface="David" panose="020E0502060401010101" pitchFamily="34" charset="-79"/>
              </a:rPr>
              <a:t>ומלווה רוחני</a:t>
            </a:r>
            <a:r>
              <a:rPr lang="he-IL" dirty="0">
                <a:latin typeface="David" panose="020E0502060401010101" pitchFamily="34" charset="-79"/>
                <a:cs typeface="David" panose="020E0502060401010101" pitchFamily="34" charset="-79"/>
              </a:rPr>
              <a:t>.</a:t>
            </a:r>
          </a:p>
          <a:p>
            <a:pPr algn="r" rtl="1"/>
            <a:r>
              <a:rPr lang="he-IL" i="1" dirty="0">
                <a:latin typeface="David" panose="020E0502060401010101" pitchFamily="34" charset="-79"/>
                <a:cs typeface="David" panose="020E0502060401010101" pitchFamily="34" charset="-79"/>
              </a:rPr>
              <a:t>עמ' 43, לגבי </a:t>
            </a:r>
            <a:r>
              <a:rPr lang="he-IL" b="1" i="1" dirty="0">
                <a:latin typeface="David" panose="020E0502060401010101" pitchFamily="34" charset="-79"/>
                <a:cs typeface="David" panose="020E0502060401010101" pitchFamily="34" charset="-79"/>
              </a:rPr>
              <a:t>בתי חולים</a:t>
            </a:r>
            <a:r>
              <a:rPr lang="he-IL" i="1" dirty="0">
                <a:latin typeface="David" panose="020E0502060401010101" pitchFamily="34" charset="-79"/>
                <a:cs typeface="David" panose="020E0502060401010101" pitchFamily="34" charset="-79"/>
              </a:rPr>
              <a:t>:</a:t>
            </a:r>
            <a:r>
              <a:rPr lang="he-IL" dirty="0">
                <a:latin typeface="David" panose="020E0502060401010101" pitchFamily="34" charset="-79"/>
                <a:cs typeface="David" panose="020E0502060401010101" pitchFamily="34" charset="-79"/>
              </a:rPr>
              <a:t>  בכל בית חולים תוקם יחידה </a:t>
            </a:r>
            <a:r>
              <a:rPr lang="he-IL" dirty="0" err="1">
                <a:latin typeface="David" panose="020E0502060401010101" pitchFamily="34" charset="-79"/>
                <a:cs typeface="David" panose="020E0502060401010101" pitchFamily="34" charset="-79"/>
              </a:rPr>
              <a:t>פליאטיבית</a:t>
            </a:r>
            <a:r>
              <a:rPr lang="he-IL" dirty="0">
                <a:latin typeface="David" panose="020E0502060401010101" pitchFamily="34" charset="-79"/>
                <a:cs typeface="David" panose="020E0502060401010101" pitchFamily="34" charset="-79"/>
              </a:rPr>
              <a:t> שתרכז את הטיפול </a:t>
            </a:r>
            <a:r>
              <a:rPr lang="he-IL" dirty="0" err="1">
                <a:latin typeface="David" panose="020E0502060401010101" pitchFamily="34" charset="-79"/>
                <a:cs typeface="David" panose="020E0502060401010101" pitchFamily="34" charset="-79"/>
              </a:rPr>
              <a:t>הפליאטיבי</a:t>
            </a:r>
            <a:r>
              <a:rPr lang="he-IL" dirty="0">
                <a:latin typeface="David" panose="020E0502060401010101" pitchFamily="34" charset="-79"/>
                <a:cs typeface="David" panose="020E0502060401010101" pitchFamily="34" charset="-79"/>
              </a:rPr>
              <a:t> בו. צוות היחידה יכלול רופאים ואחיות בעלי מומחיות </a:t>
            </a:r>
            <a:r>
              <a:rPr lang="he-IL" dirty="0" err="1">
                <a:latin typeface="David" panose="020E0502060401010101" pitchFamily="34" charset="-79"/>
                <a:cs typeface="David" panose="020E0502060401010101" pitchFamily="34" charset="-79"/>
              </a:rPr>
              <a:t>פליאטיבית</a:t>
            </a:r>
            <a:r>
              <a:rPr lang="he-IL" dirty="0">
                <a:latin typeface="David" panose="020E0502060401010101" pitchFamily="34" charset="-79"/>
                <a:cs typeface="David" panose="020E0502060401010101" pitchFamily="34" charset="-79"/>
              </a:rPr>
              <a:t>, עובד סוציאלי, פסיכולוג רפואי, </a:t>
            </a:r>
            <a:r>
              <a:rPr lang="he-IL" b="1" dirty="0">
                <a:latin typeface="David" panose="020E0502060401010101" pitchFamily="34" charset="-79"/>
                <a:cs typeface="David" panose="020E0502060401010101" pitchFamily="34" charset="-79"/>
              </a:rPr>
              <a:t>מלווה רוחני</a:t>
            </a:r>
            <a:r>
              <a:rPr lang="he-IL" dirty="0">
                <a:latin typeface="David" panose="020E0502060401010101" pitchFamily="34" charset="-79"/>
                <a:cs typeface="David" panose="020E0502060401010101" pitchFamily="34" charset="-79"/>
              </a:rPr>
              <a:t>, דיאטן, פיזיותרפיסט, מרפא בעיסוק, קלינאי תקשורת, מתנדבים ועוד.</a:t>
            </a:r>
          </a:p>
          <a:p>
            <a:pPr algn="r" rtl="1"/>
            <a:r>
              <a:rPr lang="he-IL" i="1" dirty="0">
                <a:latin typeface="David" panose="020E0502060401010101" pitchFamily="34" charset="-79"/>
                <a:cs typeface="David" panose="020E0502060401010101" pitchFamily="34" charset="-79"/>
              </a:rPr>
              <a:t>עמ' 40, </a:t>
            </a:r>
            <a:r>
              <a:rPr lang="he-IL" b="1" i="1" dirty="0">
                <a:latin typeface="David" panose="020E0502060401010101" pitchFamily="34" charset="-79"/>
                <a:cs typeface="David" panose="020E0502060401010101" pitchFamily="34" charset="-79"/>
              </a:rPr>
              <a:t>מרפאת חוץ </a:t>
            </a:r>
            <a:r>
              <a:rPr lang="he-IL" b="1" i="1" dirty="0" err="1">
                <a:latin typeface="David" panose="020E0502060401010101" pitchFamily="34" charset="-79"/>
                <a:cs typeface="David" panose="020E0502060401010101" pitchFamily="34" charset="-79"/>
              </a:rPr>
              <a:t>פליאטיבי</a:t>
            </a:r>
            <a:r>
              <a:rPr lang="he-IL" i="1" dirty="0">
                <a:latin typeface="David" panose="020E0502060401010101" pitchFamily="34" charset="-79"/>
                <a:cs typeface="David" panose="020E0502060401010101" pitchFamily="34" charset="-79"/>
              </a:rPr>
              <a:t>:</a:t>
            </a:r>
            <a:r>
              <a:rPr lang="he-IL" dirty="0">
                <a:latin typeface="David" panose="020E0502060401010101" pitchFamily="34" charset="-79"/>
                <a:cs typeface="David" panose="020E0502060401010101" pitchFamily="34" charset="-79"/>
              </a:rPr>
              <a:t>  תהיה זמינות, על פי הצורך, של פיזיותרפיסט, מרפא בעיסוק, קלינאי תקשורת, דיאטן </a:t>
            </a:r>
            <a:r>
              <a:rPr lang="he-IL" b="1" dirty="0">
                <a:latin typeface="David" panose="020E0502060401010101" pitchFamily="34" charset="-79"/>
                <a:cs typeface="David" panose="020E0502060401010101" pitchFamily="34" charset="-79"/>
              </a:rPr>
              <a:t>ומלווה רוחני</a:t>
            </a:r>
            <a:r>
              <a:rPr lang="he-IL" dirty="0">
                <a:latin typeface="David" panose="020E0502060401010101" pitchFamily="34" charset="-79"/>
                <a:cs typeface="David" panose="020E0502060401010101" pitchFamily="34" charset="-79"/>
              </a:rPr>
              <a:t>, הן אם ביחידה אורגנית של הקופה, או בשירות קנוי.</a:t>
            </a:r>
          </a:p>
          <a:p>
            <a:pPr algn="r" rtl="1"/>
            <a:endParaRPr lang="he-IL" dirty="0"/>
          </a:p>
        </p:txBody>
      </p:sp>
      <p:sp>
        <p:nvSpPr>
          <p:cNvPr id="3" name="כותרת 2"/>
          <p:cNvSpPr>
            <a:spLocks noGrp="1"/>
          </p:cNvSpPr>
          <p:nvPr>
            <p:ph type="title"/>
          </p:nvPr>
        </p:nvSpPr>
        <p:spPr/>
        <p:txBody>
          <a:bodyPr>
            <a:normAutofit fontScale="90000"/>
          </a:bodyPr>
          <a:lstStyle/>
          <a:p>
            <a:pPr algn="ctr"/>
            <a:r>
              <a:rPr lang="he-IL" dirty="0">
                <a:solidFill>
                  <a:srgbClr val="C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המלצות לתוכנית לאומית לטיפול </a:t>
            </a:r>
            <a:r>
              <a:rPr lang="he-IL" dirty="0" err="1">
                <a:solidFill>
                  <a:srgbClr val="C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פליאטיבי</a:t>
            </a:r>
            <a:r>
              <a:rPr lang="he-IL" dirty="0">
                <a:solidFill>
                  <a:srgbClr val="C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ומצבי סוף החיים, 2016</a:t>
            </a:r>
          </a:p>
        </p:txBody>
      </p:sp>
    </p:spTree>
    <p:extLst>
      <p:ext uri="{BB962C8B-B14F-4D97-AF65-F5344CB8AC3E}">
        <p14:creationId xmlns:p14="http://schemas.microsoft.com/office/powerpoint/2010/main" val="2736542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p:txBody>
          <a:bodyPr>
            <a:normAutofit/>
          </a:bodyPr>
          <a:lstStyle/>
          <a:p>
            <a:pPr algn="r" rtl="1"/>
            <a:r>
              <a:rPr lang="he-IL" dirty="0">
                <a:latin typeface="David" panose="020E0502060401010101" pitchFamily="34" charset="-79"/>
                <a:cs typeface="David" panose="020E0502060401010101" pitchFamily="34" charset="-79"/>
              </a:rPr>
              <a:t>בהנחיות המפורטות של ה-</a:t>
            </a:r>
            <a:r>
              <a:rPr lang="en-US" dirty="0">
                <a:latin typeface="David" panose="020E0502060401010101" pitchFamily="34" charset="-79"/>
                <a:cs typeface="David" panose="020E0502060401010101" pitchFamily="34" charset="-79"/>
              </a:rPr>
              <a:t>National Health Service</a:t>
            </a:r>
            <a:r>
              <a:rPr lang="he-IL" dirty="0">
                <a:latin typeface="David" panose="020E0502060401010101" pitchFamily="34" charset="-79"/>
                <a:cs typeface="David" panose="020E0502060401010101" pitchFamily="34" charset="-79"/>
              </a:rPr>
              <a:t> של </a:t>
            </a:r>
            <a:r>
              <a:rPr lang="he-IL" dirty="0" smtClean="0">
                <a:latin typeface="David" panose="020E0502060401010101" pitchFamily="34" charset="-79"/>
                <a:cs typeface="David" panose="020E0502060401010101" pitchFamily="34" charset="-79"/>
              </a:rPr>
              <a:t>אנגליה, </a:t>
            </a:r>
            <a:r>
              <a:rPr lang="he-IL" dirty="0">
                <a:latin typeface="David" panose="020E0502060401010101" pitchFamily="34" charset="-79"/>
                <a:cs typeface="David" panose="020E0502060401010101" pitchFamily="34" charset="-79"/>
              </a:rPr>
              <a:t>ישנן הנחיות למתן ליווי רוחני בשירותים רבים: בטיפול אקוטי, בטיפול כללי, בקהילה, בטיפול תומך, בבריאות הנפש, ובילדים. </a:t>
            </a:r>
            <a:endParaRPr lang="he-IL" dirty="0" smtClean="0">
              <a:latin typeface="David" panose="020E0502060401010101" pitchFamily="34" charset="-79"/>
              <a:cs typeface="David" panose="020E0502060401010101" pitchFamily="34" charset="-79"/>
            </a:endParaRPr>
          </a:p>
          <a:p>
            <a:pPr algn="r" rtl="1"/>
            <a:r>
              <a:rPr lang="he-IL" dirty="0" smtClean="0">
                <a:latin typeface="David" panose="020E0502060401010101" pitchFamily="34" charset="-79"/>
                <a:cs typeface="David" panose="020E0502060401010101" pitchFamily="34" charset="-79"/>
              </a:rPr>
              <a:t>בהנחיות </a:t>
            </a:r>
            <a:r>
              <a:rPr lang="he-IL" dirty="0">
                <a:latin typeface="David" panose="020E0502060401010101" pitchFamily="34" charset="-79"/>
                <a:cs typeface="David" panose="020E0502060401010101" pitchFamily="34" charset="-79"/>
              </a:rPr>
              <a:t>של ה-</a:t>
            </a:r>
            <a:r>
              <a:rPr lang="en-US" dirty="0">
                <a:latin typeface="David" panose="020E0502060401010101" pitchFamily="34" charset="-79"/>
                <a:cs typeface="David" panose="020E0502060401010101" pitchFamily="34" charset="-79"/>
              </a:rPr>
              <a:t>National Comprehensive Cancer Network</a:t>
            </a:r>
            <a:r>
              <a:rPr lang="he-IL" dirty="0">
                <a:latin typeface="David" panose="020E0502060401010101" pitchFamily="34" charset="-79"/>
                <a:cs typeface="David" panose="020E0502060401010101" pitchFamily="34" charset="-79"/>
              </a:rPr>
              <a:t> האמריקאי, </a:t>
            </a:r>
            <a:r>
              <a:rPr lang="he-IL" dirty="0" smtClean="0">
                <a:latin typeface="David" panose="020E0502060401010101" pitchFamily="34" charset="-79"/>
                <a:cs typeface="David" panose="020E0502060401010101" pitchFamily="34" charset="-79"/>
              </a:rPr>
              <a:t>ישנן </a:t>
            </a:r>
            <a:r>
              <a:rPr lang="he-IL" dirty="0">
                <a:latin typeface="David" panose="020E0502060401010101" pitchFamily="34" charset="-79"/>
                <a:cs typeface="David" panose="020E0502060401010101" pitchFamily="34" charset="-79"/>
              </a:rPr>
              <a:t>הנחיות למתן ליווי רוחני </a:t>
            </a:r>
            <a:r>
              <a:rPr lang="he-IL" dirty="0" smtClean="0">
                <a:latin typeface="David" panose="020E0502060401010101" pitchFamily="34" charset="-79"/>
                <a:cs typeface="David" panose="020E0502060401010101" pitchFamily="34" charset="-79"/>
              </a:rPr>
              <a:t>לצורך </a:t>
            </a:r>
            <a:r>
              <a:rPr lang="he-IL" dirty="0">
                <a:latin typeface="David" panose="020E0502060401010101" pitchFamily="34" charset="-79"/>
                <a:cs typeface="David" panose="020E0502060401010101" pitchFamily="34" charset="-79"/>
              </a:rPr>
              <a:t>הקלה על אבל, לאנשים עם דאגות קשות לגבי מוות, אובדן אמונה, שאלות של משמעות, בדידות וניתוק מקהילה, אשמה, ייאוש, ואחרים</a:t>
            </a:r>
            <a:r>
              <a:rPr lang="he-IL" dirty="0" smtClean="0">
                <a:latin typeface="David" panose="020E0502060401010101" pitchFamily="34" charset="-79"/>
                <a:cs typeface="David" panose="020E0502060401010101" pitchFamily="34" charset="-79"/>
              </a:rPr>
              <a:t>.</a:t>
            </a:r>
          </a:p>
          <a:p>
            <a:pPr algn="r" rtl="1"/>
            <a:endParaRPr lang="he-IL" dirty="0"/>
          </a:p>
        </p:txBody>
      </p:sp>
      <p:sp>
        <p:nvSpPr>
          <p:cNvPr id="3" name="כותרת 2"/>
          <p:cNvSpPr>
            <a:spLocks noGrp="1"/>
          </p:cNvSpPr>
          <p:nvPr>
            <p:ph type="title"/>
          </p:nvPr>
        </p:nvSpPr>
        <p:spPr/>
        <p:txBody>
          <a:bodyPr>
            <a:normAutofit fontScale="90000"/>
          </a:bodyPr>
          <a:lstStyle/>
          <a:p>
            <a:pPr algn="ctr" rtl="1"/>
            <a:r>
              <a:rPr lang="he-IL" dirty="0" smtClean="0">
                <a:solidFill>
                  <a:srgbClr val="C00000"/>
                </a:solidFill>
                <a:latin typeface="David" panose="020E0502060401010101" pitchFamily="34" charset="-79"/>
                <a:cs typeface="David" panose="020E0502060401010101" pitchFamily="34" charset="-79"/>
              </a:rPr>
              <a:t>הנחיות ממשלתיות בעניין מתן ליווי רוחני מעבר לטיפול תומך</a:t>
            </a:r>
            <a:endParaRPr lang="he-IL" dirty="0">
              <a:solidFill>
                <a:srgbClr val="C0000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616230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96962"/>
            <a:ext cx="8229600" cy="5257800"/>
          </a:xfrm>
        </p:spPr>
        <p:txBody>
          <a:bodyPr>
            <a:normAutofit fontScale="92500" lnSpcReduction="10000"/>
          </a:bodyPr>
          <a:lstStyle/>
          <a:p>
            <a:pPr algn="r" rtl="1"/>
            <a:r>
              <a:rPr lang="he-IL" dirty="0" smtClean="0">
                <a:latin typeface="David" panose="020E0502060401010101" pitchFamily="34" charset="-79"/>
                <a:cs typeface="David" panose="020E0502060401010101" pitchFamily="34" charset="-79"/>
              </a:rPr>
              <a:t>חיבור לעצמי</a:t>
            </a:r>
          </a:p>
          <a:p>
            <a:pPr lvl="1" algn="r" rtl="1"/>
            <a:r>
              <a:rPr lang="he-IL" dirty="0">
                <a:latin typeface="David" panose="020E0502060401010101" pitchFamily="34" charset="-79"/>
                <a:cs typeface="David" panose="020E0502060401010101" pitchFamily="34" charset="-79"/>
              </a:rPr>
              <a:t>תחושת משמעות וכיוון</a:t>
            </a:r>
          </a:p>
          <a:p>
            <a:pPr lvl="1" algn="r" rtl="1"/>
            <a:r>
              <a:rPr lang="he-IL" dirty="0">
                <a:latin typeface="David" panose="020E0502060401010101" pitchFamily="34" charset="-79"/>
                <a:cs typeface="David" panose="020E0502060401010101" pitchFamily="34" charset="-79"/>
              </a:rPr>
              <a:t>תקווה</a:t>
            </a:r>
            <a:endParaRPr lang="en-US" dirty="0">
              <a:latin typeface="David" panose="020E0502060401010101" pitchFamily="34" charset="-79"/>
              <a:cs typeface="David" panose="020E0502060401010101" pitchFamily="34" charset="-79"/>
            </a:endParaRPr>
          </a:p>
          <a:p>
            <a:pPr lvl="1" algn="r" rtl="1"/>
            <a:r>
              <a:rPr lang="he-IL" dirty="0" smtClean="0">
                <a:latin typeface="David" panose="020E0502060401010101" pitchFamily="34" charset="-79"/>
                <a:cs typeface="David" panose="020E0502060401010101" pitchFamily="34" charset="-79"/>
              </a:rPr>
              <a:t>זהות, תחושת האני</a:t>
            </a:r>
          </a:p>
          <a:p>
            <a:pPr lvl="1" algn="r" rtl="1"/>
            <a:r>
              <a:rPr lang="he-IL" dirty="0" smtClean="0">
                <a:latin typeface="David" panose="020E0502060401010101" pitchFamily="34" charset="-79"/>
                <a:cs typeface="David" panose="020E0502060401010101" pitchFamily="34" charset="-79"/>
              </a:rPr>
              <a:t>חופש וכבוד</a:t>
            </a:r>
          </a:p>
          <a:p>
            <a:pPr lvl="1" algn="r" rtl="1"/>
            <a:r>
              <a:rPr lang="he-IL" dirty="0" smtClean="0">
                <a:latin typeface="David" panose="020E0502060401010101" pitchFamily="34" charset="-79"/>
                <a:cs typeface="David" panose="020E0502060401010101" pitchFamily="34" charset="-79"/>
              </a:rPr>
              <a:t>היכולת לשגשג</a:t>
            </a:r>
          </a:p>
          <a:p>
            <a:pPr algn="r" rtl="1"/>
            <a:r>
              <a:rPr lang="he-IL" dirty="0" smtClean="0">
                <a:latin typeface="David" panose="020E0502060401010101" pitchFamily="34" charset="-79"/>
                <a:cs typeface="David" panose="020E0502060401010101" pitchFamily="34" charset="-79"/>
              </a:rPr>
              <a:t>חיבור לאחרים</a:t>
            </a:r>
          </a:p>
          <a:p>
            <a:pPr lvl="1" algn="r" rtl="1"/>
            <a:r>
              <a:rPr lang="he-IL" dirty="0" smtClean="0">
                <a:latin typeface="David" panose="020E0502060401010101" pitchFamily="34" charset="-79"/>
                <a:cs typeface="David" panose="020E0502060401010101" pitchFamily="34" charset="-79"/>
              </a:rPr>
              <a:t>האנשים שעבורנו אהובים ומשמעותיים</a:t>
            </a:r>
          </a:p>
          <a:p>
            <a:pPr lvl="1" algn="r" rtl="1"/>
            <a:r>
              <a:rPr lang="he-IL" dirty="0" smtClean="0">
                <a:latin typeface="David" panose="020E0502060401010101" pitchFamily="34" charset="-79"/>
                <a:cs typeface="David" panose="020E0502060401010101" pitchFamily="34" charset="-79"/>
              </a:rPr>
              <a:t>תרבות וקהילה (כולל אמנות, ספרות, ומסורות תרבותיות)</a:t>
            </a:r>
          </a:p>
          <a:p>
            <a:pPr lvl="1" algn="r" rtl="1"/>
            <a:r>
              <a:rPr lang="he-IL" dirty="0" smtClean="0">
                <a:latin typeface="David" panose="020E0502060401010101" pitchFamily="34" charset="-79"/>
                <a:cs typeface="David" panose="020E0502060401010101" pitchFamily="34" charset="-79"/>
              </a:rPr>
              <a:t>תחושה שיש על מי להישען, ובמה להאמין</a:t>
            </a:r>
          </a:p>
          <a:p>
            <a:pPr algn="r" rtl="1"/>
            <a:r>
              <a:rPr lang="he-IL" dirty="0" smtClean="0">
                <a:latin typeface="David" panose="020E0502060401010101" pitchFamily="34" charset="-79"/>
                <a:cs typeface="David" panose="020E0502060401010101" pitchFamily="34" charset="-79"/>
              </a:rPr>
              <a:t>חיבור למשהו גדול מעצמנו</a:t>
            </a:r>
          </a:p>
          <a:p>
            <a:pPr lvl="1" algn="r" rtl="1"/>
            <a:r>
              <a:rPr lang="he-IL" dirty="0" smtClean="0">
                <a:latin typeface="David" panose="020E0502060401010101" pitchFamily="34" charset="-79"/>
                <a:cs typeface="David" panose="020E0502060401010101" pitchFamily="34" charset="-79"/>
              </a:rPr>
              <a:t>אמונה דתית</a:t>
            </a:r>
          </a:p>
          <a:p>
            <a:pPr lvl="1" algn="r" rtl="1"/>
            <a:r>
              <a:rPr lang="he-IL" dirty="0" smtClean="0">
                <a:latin typeface="David" panose="020E0502060401010101" pitchFamily="34" charset="-79"/>
                <a:cs typeface="David" panose="020E0502060401010101" pitchFamily="34" charset="-79"/>
              </a:rPr>
              <a:t>ערכים</a:t>
            </a:r>
          </a:p>
          <a:p>
            <a:pPr lvl="1" algn="r" rtl="1"/>
            <a:r>
              <a:rPr lang="he-IL" dirty="0" smtClean="0">
                <a:latin typeface="David" panose="020E0502060401010101" pitchFamily="34" charset="-79"/>
                <a:cs typeface="David" panose="020E0502060401010101" pitchFamily="34" charset="-79"/>
              </a:rPr>
              <a:t>תחושת חיבור לעולם, או לטבע</a:t>
            </a:r>
          </a:p>
          <a:p>
            <a:pPr lvl="1" algn="r" rtl="1"/>
            <a:r>
              <a:rPr lang="he-IL" dirty="0" smtClean="0">
                <a:latin typeface="David" panose="020E0502060401010101" pitchFamily="34" charset="-79"/>
                <a:cs typeface="David" panose="020E0502060401010101" pitchFamily="34" charset="-79"/>
              </a:rPr>
              <a:t>ביטויי הודיה</a:t>
            </a:r>
          </a:p>
        </p:txBody>
      </p:sp>
      <p:sp>
        <p:nvSpPr>
          <p:cNvPr id="3" name="Title 2"/>
          <p:cNvSpPr>
            <a:spLocks noGrp="1"/>
          </p:cNvSpPr>
          <p:nvPr>
            <p:ph type="title"/>
          </p:nvPr>
        </p:nvSpPr>
        <p:spPr>
          <a:xfrm>
            <a:off x="457200" y="152400"/>
            <a:ext cx="8229600" cy="1143000"/>
          </a:xfrm>
        </p:spPr>
        <p:txBody>
          <a:bodyPr/>
          <a:lstStyle/>
          <a:p>
            <a:pPr algn="ctr"/>
            <a:r>
              <a:rPr lang="he-IL" dirty="0" smtClean="0">
                <a:solidFill>
                  <a:srgbClr val="C00000"/>
                </a:solidFill>
                <a:latin typeface="David" panose="020E0502060401010101" pitchFamily="34" charset="-79"/>
                <a:cs typeface="David" panose="020E0502060401010101" pitchFamily="34" charset="-79"/>
              </a:rPr>
              <a:t>מרכיבים של רוחניות</a:t>
            </a:r>
            <a:endParaRPr lang="en-US" dirty="0">
              <a:solidFill>
                <a:srgbClr val="C00000"/>
              </a:solidFill>
              <a:latin typeface="David" panose="020E0502060401010101" pitchFamily="34" charset="-79"/>
              <a:cs typeface="David" panose="020E0502060401010101" pitchFamily="34" charset="-79"/>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he-IL" dirty="0" smtClean="0">
                <a:latin typeface="David" panose="020E0502060401010101" pitchFamily="34" charset="-79"/>
                <a:cs typeface="David" panose="020E0502060401010101" pitchFamily="34" charset="-79"/>
              </a:rPr>
              <a:t>הקשבה עמוקה, כדי שלא יהיה לבד</a:t>
            </a:r>
          </a:p>
          <a:p>
            <a:pPr algn="r" rtl="1"/>
            <a:r>
              <a:rPr lang="he-IL" dirty="0" smtClean="0">
                <a:latin typeface="David" panose="020E0502060401010101" pitchFamily="34" charset="-79"/>
                <a:cs typeface="David" panose="020E0502060401010101" pitchFamily="34" charset="-79"/>
              </a:rPr>
              <a:t>לאפשר לו לספר את סיפורו, לחלוק את </a:t>
            </a:r>
            <a:r>
              <a:rPr lang="he-IL" dirty="0" err="1" smtClean="0">
                <a:latin typeface="David" panose="020E0502060401010101" pitchFamily="34" charset="-79"/>
                <a:cs typeface="David" panose="020E0502060401010101" pitchFamily="34" charset="-79"/>
              </a:rPr>
              <a:t>חווייתיו</a:t>
            </a:r>
            <a:r>
              <a:rPr lang="he-IL" dirty="0" smtClean="0">
                <a:latin typeface="David" panose="020E0502060401010101" pitchFamily="34" charset="-79"/>
                <a:cs typeface="David" panose="020E0502060401010101" pitchFamily="34" charset="-79"/>
              </a:rPr>
              <a:t> ואת הדרך שרואה את עצמו</a:t>
            </a:r>
          </a:p>
          <a:p>
            <a:pPr algn="r" rtl="1"/>
            <a:r>
              <a:rPr lang="he-IL" dirty="0" smtClean="0">
                <a:latin typeface="David" panose="020E0502060401010101" pitchFamily="34" charset="-79"/>
                <a:cs typeface="David" panose="020E0502060401010101" pitchFamily="34" charset="-79"/>
              </a:rPr>
              <a:t>להצטרף אליו, עם כל כולנו, לאופן שבו האדם חווה את הדברים</a:t>
            </a:r>
          </a:p>
          <a:p>
            <a:pPr algn="r" rtl="1"/>
            <a:r>
              <a:rPr lang="he-IL" dirty="0">
                <a:latin typeface="David" panose="020E0502060401010101" pitchFamily="34" charset="-79"/>
                <a:cs typeface="David" panose="020E0502060401010101" pitchFamily="34" charset="-79"/>
              </a:rPr>
              <a:t>לקבל אותו כמו </a:t>
            </a:r>
            <a:r>
              <a:rPr lang="he-IL" dirty="0" smtClean="0">
                <a:latin typeface="David" panose="020E0502060401010101" pitchFamily="34" charset="-79"/>
                <a:cs typeface="David" panose="020E0502060401010101" pitchFamily="34" charset="-79"/>
              </a:rPr>
              <a:t>שהוא ללא תנאי</a:t>
            </a:r>
            <a:endParaRPr lang="he-IL" dirty="0">
              <a:latin typeface="David" panose="020E0502060401010101" pitchFamily="34" charset="-79"/>
              <a:cs typeface="David" panose="020E0502060401010101" pitchFamily="34" charset="-79"/>
            </a:endParaRPr>
          </a:p>
          <a:p>
            <a:pPr algn="r" rtl="1"/>
            <a:r>
              <a:rPr lang="he-IL" dirty="0" smtClean="0">
                <a:latin typeface="David" panose="020E0502060401010101" pitchFamily="34" charset="-79"/>
                <a:cs typeface="David" panose="020E0502060401010101" pitchFamily="34" charset="-79"/>
              </a:rPr>
              <a:t>חווית חיבור לעצמו "הבריא", וחיבור למשהו מעבר לעצמו</a:t>
            </a:r>
          </a:p>
          <a:p>
            <a:pPr algn="r" rtl="1"/>
            <a:r>
              <a:rPr lang="he-IL" dirty="0" smtClean="0">
                <a:latin typeface="David" panose="020E0502060401010101" pitchFamily="34" charset="-79"/>
                <a:cs typeface="David" panose="020E0502060401010101" pitchFamily="34" charset="-79"/>
              </a:rPr>
              <a:t>להאזין במיוחד לשמוע אם יש מצוקה רוחנית, ואם כן </a:t>
            </a:r>
            <a:r>
              <a:rPr lang="he-IL" dirty="0" err="1" smtClean="0">
                <a:latin typeface="David" panose="020E0502060401010101" pitchFamily="34" charset="-79"/>
                <a:cs typeface="David" panose="020E0502060401010101" pitchFamily="34" charset="-79"/>
              </a:rPr>
              <a:t>נסיון</a:t>
            </a:r>
            <a:r>
              <a:rPr lang="he-IL" dirty="0" smtClean="0">
                <a:latin typeface="David" panose="020E0502060401010101" pitchFamily="34" charset="-79"/>
                <a:cs typeface="David" panose="020E0502060401010101" pitchFamily="34" charset="-79"/>
              </a:rPr>
              <a:t> להתערבות שנוגעת במצוקה הרוחנית הזאת</a:t>
            </a:r>
          </a:p>
          <a:p>
            <a:pPr algn="r" rtl="1"/>
            <a:r>
              <a:rPr lang="he-IL" dirty="0" smtClean="0">
                <a:latin typeface="David" panose="020E0502060401010101" pitchFamily="34" charset="-79"/>
                <a:cs typeface="David" panose="020E0502060401010101" pitchFamily="34" charset="-79"/>
              </a:rPr>
              <a:t>בכל מקרה, יצירת חוויה שנוגעת ברוח, בדרכים המתאימות לאותו אדם בעקבות מה שהכרנו בו</a:t>
            </a:r>
          </a:p>
          <a:p>
            <a:pPr algn="r" rtl="1"/>
            <a:r>
              <a:rPr lang="he-IL" dirty="0" smtClean="0">
                <a:latin typeface="David" panose="020E0502060401010101" pitchFamily="34" charset="-79"/>
                <a:cs typeface="David" panose="020E0502060401010101" pitchFamily="34" charset="-79"/>
              </a:rPr>
              <a:t>כלים ייחודיים כוללים: שירה, תפילות, טקסטים, מדיטציה</a:t>
            </a:r>
            <a:endParaRPr lang="en-US" dirty="0">
              <a:latin typeface="David" panose="020E0502060401010101" pitchFamily="34" charset="-79"/>
              <a:cs typeface="David" panose="020E0502060401010101" pitchFamily="34" charset="-79"/>
            </a:endParaRPr>
          </a:p>
        </p:txBody>
      </p:sp>
      <p:sp>
        <p:nvSpPr>
          <p:cNvPr id="3" name="Title 2"/>
          <p:cNvSpPr>
            <a:spLocks noGrp="1"/>
          </p:cNvSpPr>
          <p:nvPr>
            <p:ph type="title"/>
          </p:nvPr>
        </p:nvSpPr>
        <p:spPr/>
        <p:txBody>
          <a:bodyPr/>
          <a:lstStyle/>
          <a:p>
            <a:pPr algn="ctr"/>
            <a:r>
              <a:rPr lang="he-IL" dirty="0" smtClean="0">
                <a:solidFill>
                  <a:srgbClr val="C00000"/>
                </a:solidFill>
                <a:latin typeface="David" panose="020E0502060401010101" pitchFamily="34" charset="-79"/>
                <a:cs typeface="David" panose="020E0502060401010101" pitchFamily="34" charset="-79"/>
              </a:rPr>
              <a:t>מה קורה בליווי רוחני</a:t>
            </a:r>
            <a:endParaRPr lang="en-US" dirty="0">
              <a:solidFill>
                <a:srgbClr val="C00000"/>
              </a:solidFill>
              <a:latin typeface="David" panose="020E0502060401010101" pitchFamily="34" charset="-79"/>
              <a:cs typeface="David" panose="020E0502060401010101" pitchFamily="34" charset="-79"/>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57200" y="1481328"/>
            <a:ext cx="8229600" cy="5148072"/>
          </a:xfrm>
        </p:spPr>
        <p:txBody>
          <a:bodyPr>
            <a:normAutofit fontScale="77500" lnSpcReduction="20000"/>
          </a:bodyPr>
          <a:lstStyle/>
          <a:p>
            <a:pPr algn="r" rtl="1"/>
            <a:r>
              <a:rPr lang="he-IL" dirty="0" smtClean="0">
                <a:latin typeface="David" panose="020E0502060401010101" pitchFamily="34" charset="-79"/>
                <a:cs typeface="David" panose="020E0502060401010101" pitchFamily="34" charset="-79"/>
              </a:rPr>
              <a:t>זיהוי המשאבים הרוחניים שכבר עומדים לרשות האדם והיעזרות בהם</a:t>
            </a:r>
          </a:p>
          <a:p>
            <a:pPr algn="r" rtl="1"/>
            <a:r>
              <a:rPr lang="he-IL" dirty="0" smtClean="0">
                <a:latin typeface="David" panose="020E0502060401010101" pitchFamily="34" charset="-79"/>
                <a:cs typeface="David" panose="020E0502060401010101" pitchFamily="34" charset="-79"/>
              </a:rPr>
              <a:t>ניווט </a:t>
            </a:r>
            <a:r>
              <a:rPr lang="he-IL" dirty="0">
                <a:latin typeface="David" panose="020E0502060401010101" pitchFamily="34" charset="-79"/>
                <a:cs typeface="David" panose="020E0502060401010101" pitchFamily="34" charset="-79"/>
              </a:rPr>
              <a:t>המפגש עם סבל, אבדן, </a:t>
            </a:r>
            <a:r>
              <a:rPr lang="he-IL" dirty="0" smtClean="0">
                <a:latin typeface="David" panose="020E0502060401010101" pitchFamily="34" charset="-79"/>
                <a:cs typeface="David" panose="020E0502060401010101" pitchFamily="34" charset="-79"/>
              </a:rPr>
              <a:t>מוות, והלא ידוע.</a:t>
            </a:r>
            <a:endParaRPr lang="en-US" dirty="0">
              <a:latin typeface="David" panose="020E0502060401010101" pitchFamily="34" charset="-79"/>
              <a:cs typeface="David" panose="020E0502060401010101" pitchFamily="34" charset="-79"/>
            </a:endParaRPr>
          </a:p>
          <a:p>
            <a:pPr algn="r" rtl="1"/>
            <a:r>
              <a:rPr lang="he-IL" dirty="0" smtClean="0">
                <a:latin typeface="David" panose="020E0502060401010101" pitchFamily="34" charset="-79"/>
                <a:cs typeface="David" panose="020E0502060401010101" pitchFamily="34" charset="-79"/>
              </a:rPr>
              <a:t>ביטוי של תקווה</a:t>
            </a:r>
          </a:p>
          <a:p>
            <a:pPr lvl="0" algn="r" rtl="1"/>
            <a:r>
              <a:rPr lang="he-IL" dirty="0" smtClean="0">
                <a:latin typeface="David" panose="020E0502060401010101" pitchFamily="34" charset="-79"/>
                <a:cs typeface="David" panose="020E0502060401010101" pitchFamily="34" charset="-79"/>
              </a:rPr>
              <a:t>עזרה </a:t>
            </a:r>
            <a:r>
              <a:rPr lang="he-IL" dirty="0">
                <a:latin typeface="David" panose="020E0502060401010101" pitchFamily="34" charset="-79"/>
                <a:cs typeface="David" panose="020E0502060401010101" pitchFamily="34" charset="-79"/>
              </a:rPr>
              <a:t>בתהליכי אבל ואובדן.</a:t>
            </a:r>
            <a:endParaRPr lang="en-US" dirty="0">
              <a:latin typeface="David" panose="020E0502060401010101" pitchFamily="34" charset="-79"/>
              <a:cs typeface="David" panose="020E0502060401010101" pitchFamily="34" charset="-79"/>
            </a:endParaRPr>
          </a:p>
          <a:p>
            <a:pPr lvl="0" algn="r" rtl="1"/>
            <a:r>
              <a:rPr lang="he-IL" dirty="0" smtClean="0">
                <a:latin typeface="David" panose="020E0502060401010101" pitchFamily="34" charset="-79"/>
                <a:cs typeface="David" panose="020E0502060401010101" pitchFamily="34" charset="-79"/>
              </a:rPr>
              <a:t>סיוע בתהליכי סוף החיים</a:t>
            </a:r>
            <a:endParaRPr lang="en-US" dirty="0">
              <a:latin typeface="David" panose="020E0502060401010101" pitchFamily="34" charset="-79"/>
              <a:cs typeface="David" panose="020E0502060401010101" pitchFamily="34" charset="-79"/>
            </a:endParaRPr>
          </a:p>
          <a:p>
            <a:pPr algn="r" rtl="1"/>
            <a:r>
              <a:rPr lang="he-IL" dirty="0" smtClean="0">
                <a:latin typeface="David" panose="020E0502060401010101" pitchFamily="34" charset="-79"/>
                <a:cs typeface="David" panose="020E0502060401010101" pitchFamily="34" charset="-79"/>
              </a:rPr>
              <a:t>תיווך ועזרה בתקשורת </a:t>
            </a:r>
            <a:r>
              <a:rPr lang="he-IL" dirty="0">
                <a:latin typeface="David" panose="020E0502060401010101" pitchFamily="34" charset="-79"/>
                <a:cs typeface="David" panose="020E0502060401010101" pitchFamily="34" charset="-79"/>
              </a:rPr>
              <a:t>בין שאר </a:t>
            </a:r>
            <a:r>
              <a:rPr lang="he-IL" dirty="0" err="1" smtClean="0">
                <a:latin typeface="David" panose="020E0502060401010101" pitchFamily="34" charset="-79"/>
                <a:cs typeface="David" panose="020E0502060401010101" pitchFamily="34" charset="-79"/>
              </a:rPr>
              <a:t>האנשי</a:t>
            </a:r>
            <a:r>
              <a:rPr lang="he-IL" dirty="0" smtClean="0">
                <a:latin typeface="David" panose="020E0502060401010101" pitchFamily="34" charset="-79"/>
                <a:cs typeface="David" panose="020E0502060401010101" pitchFamily="34" charset="-79"/>
              </a:rPr>
              <a:t> צוות </a:t>
            </a:r>
            <a:r>
              <a:rPr lang="he-IL" dirty="0">
                <a:latin typeface="David" panose="020E0502060401010101" pitchFamily="34" charset="-79"/>
                <a:cs typeface="David" panose="020E0502060401010101" pitchFamily="34" charset="-79"/>
              </a:rPr>
              <a:t>לבין מלֻווים ומשפחותיהם סביב החלטות קשות.</a:t>
            </a:r>
          </a:p>
          <a:p>
            <a:pPr algn="r" rtl="1"/>
            <a:endParaRPr lang="en-US" dirty="0" smtClean="0"/>
          </a:p>
          <a:p>
            <a:pPr algn="r" rtl="1"/>
            <a:r>
              <a:rPr lang="he-IL" dirty="0" smtClean="0">
                <a:latin typeface="David" panose="020E0502060401010101" pitchFamily="34" charset="-79"/>
                <a:cs typeface="David" panose="020E0502060401010101" pitchFamily="34" charset="-79"/>
              </a:rPr>
              <a:t>עוד מה-</a:t>
            </a:r>
            <a:r>
              <a:rPr lang="en-US" dirty="0" smtClean="0">
                <a:latin typeface="David" panose="020E0502060401010101" pitchFamily="34" charset="-79"/>
                <a:cs typeface="David" panose="020E0502060401010101" pitchFamily="34" charset="-79"/>
              </a:rPr>
              <a:t>NCP</a:t>
            </a:r>
            <a:r>
              <a:rPr lang="he-IL" dirty="0">
                <a:latin typeface="David" panose="020E0502060401010101" pitchFamily="34" charset="-79"/>
                <a:cs typeface="David" panose="020E0502060401010101" pitchFamily="34" charset="-79"/>
              </a:rPr>
              <a:t>: </a:t>
            </a:r>
            <a:endParaRPr lang="he-IL" dirty="0" smtClean="0">
              <a:latin typeface="David" panose="020E0502060401010101" pitchFamily="34" charset="-79"/>
              <a:cs typeface="David" panose="020E0502060401010101" pitchFamily="34" charset="-79"/>
            </a:endParaRPr>
          </a:p>
          <a:p>
            <a:pPr lvl="1" algn="r" rtl="1"/>
            <a:r>
              <a:rPr lang="he-IL" dirty="0" smtClean="0">
                <a:latin typeface="David" panose="020E0502060401010101" pitchFamily="34" charset="-79"/>
                <a:cs typeface="David" panose="020E0502060401010101" pitchFamily="34" charset="-79"/>
              </a:rPr>
              <a:t>מקורות </a:t>
            </a:r>
            <a:r>
              <a:rPr lang="he-IL" dirty="0">
                <a:latin typeface="David" panose="020E0502060401010101" pitchFamily="34" charset="-79"/>
                <a:cs typeface="David" panose="020E0502060401010101" pitchFamily="34" charset="-79"/>
              </a:rPr>
              <a:t>חוזק ונחמה </a:t>
            </a:r>
            <a:r>
              <a:rPr lang="he-IL" dirty="0" smtClean="0">
                <a:latin typeface="David" panose="020E0502060401010101" pitchFamily="34" charset="-79"/>
                <a:cs typeface="David" panose="020E0502060401010101" pitchFamily="34" charset="-79"/>
              </a:rPr>
              <a:t>רוחניים </a:t>
            </a:r>
          </a:p>
          <a:p>
            <a:pPr lvl="1" algn="r" rtl="1"/>
            <a:r>
              <a:rPr lang="he-IL" dirty="0" smtClean="0">
                <a:latin typeface="David" panose="020E0502060401010101" pitchFamily="34" charset="-79"/>
                <a:cs typeface="David" panose="020E0502060401010101" pitchFamily="34" charset="-79"/>
              </a:rPr>
              <a:t>שאלות קיומיות</a:t>
            </a:r>
          </a:p>
          <a:p>
            <a:pPr lvl="1" algn="r" rtl="1"/>
            <a:r>
              <a:rPr lang="he-IL" dirty="0" smtClean="0">
                <a:latin typeface="David" panose="020E0502060401010101" pitchFamily="34" charset="-79"/>
                <a:cs typeface="David" panose="020E0502060401010101" pitchFamily="34" charset="-79"/>
              </a:rPr>
              <a:t>אובדן אמונה</a:t>
            </a:r>
          </a:p>
          <a:p>
            <a:pPr lvl="1" algn="r" rtl="1"/>
            <a:r>
              <a:rPr lang="he-IL" dirty="0" smtClean="0">
                <a:latin typeface="David" panose="020E0502060401010101" pitchFamily="34" charset="-79"/>
                <a:cs typeface="David" panose="020E0502060401010101" pitchFamily="34" charset="-79"/>
              </a:rPr>
              <a:t>העדפות תרבותיות</a:t>
            </a:r>
          </a:p>
          <a:p>
            <a:pPr lvl="1" algn="r" rtl="1"/>
            <a:r>
              <a:rPr lang="he-IL" dirty="0" smtClean="0">
                <a:latin typeface="David" panose="020E0502060401010101" pitchFamily="34" charset="-79"/>
                <a:cs typeface="David" panose="020E0502060401010101" pitchFamily="34" charset="-79"/>
              </a:rPr>
              <a:t>דאגות </a:t>
            </a:r>
            <a:r>
              <a:rPr lang="he-IL" dirty="0">
                <a:latin typeface="David" panose="020E0502060401010101" pitchFamily="34" charset="-79"/>
                <a:cs typeface="David" panose="020E0502060401010101" pitchFamily="34" charset="-79"/>
              </a:rPr>
              <a:t>לגבי איכות </a:t>
            </a:r>
            <a:r>
              <a:rPr lang="he-IL" dirty="0" smtClean="0">
                <a:latin typeface="David" panose="020E0502060401010101" pitchFamily="34" charset="-79"/>
                <a:cs typeface="David" panose="020E0502060401010101" pitchFamily="34" charset="-79"/>
              </a:rPr>
              <a:t>חיים</a:t>
            </a:r>
          </a:p>
          <a:p>
            <a:pPr lvl="1" algn="r" rtl="1"/>
            <a:r>
              <a:rPr lang="he-IL" dirty="0" smtClean="0">
                <a:latin typeface="David" panose="020E0502060401010101" pitchFamily="34" charset="-79"/>
                <a:cs typeface="David" panose="020E0502060401010101" pitchFamily="34" charset="-79"/>
              </a:rPr>
              <a:t>דאגות </a:t>
            </a:r>
            <a:r>
              <a:rPr lang="he-IL" dirty="0">
                <a:latin typeface="David" panose="020E0502060401010101" pitchFamily="34" charset="-79"/>
                <a:cs typeface="David" panose="020E0502060401010101" pitchFamily="34" charset="-79"/>
              </a:rPr>
              <a:t>לגבי מוות או שאלות לגבי לאחר </a:t>
            </a:r>
            <a:r>
              <a:rPr lang="he-IL" dirty="0" smtClean="0">
                <a:latin typeface="David" panose="020E0502060401010101" pitchFamily="34" charset="-79"/>
                <a:cs typeface="David" panose="020E0502060401010101" pitchFamily="34" charset="-79"/>
              </a:rPr>
              <a:t>המוות</a:t>
            </a:r>
          </a:p>
          <a:p>
            <a:pPr lvl="1" algn="r" rtl="1"/>
            <a:r>
              <a:rPr lang="he-IL" dirty="0" smtClean="0">
                <a:latin typeface="David" panose="020E0502060401010101" pitchFamily="34" charset="-79"/>
                <a:cs typeface="David" panose="020E0502060401010101" pitchFamily="34" charset="-79"/>
              </a:rPr>
              <a:t>אורח </a:t>
            </a:r>
            <a:r>
              <a:rPr lang="he-IL" dirty="0">
                <a:latin typeface="David" panose="020E0502060401010101" pitchFamily="34" charset="-79"/>
                <a:cs typeface="David" panose="020E0502060401010101" pitchFamily="34" charset="-79"/>
              </a:rPr>
              <a:t>חיים רוחני בעת </a:t>
            </a:r>
            <a:r>
              <a:rPr lang="he-IL" dirty="0" smtClean="0">
                <a:latin typeface="David" panose="020E0502060401010101" pitchFamily="34" charset="-79"/>
                <a:cs typeface="David" panose="020E0502060401010101" pitchFamily="34" charset="-79"/>
              </a:rPr>
              <a:t>מחלה</a:t>
            </a:r>
          </a:p>
          <a:p>
            <a:pPr lvl="1" algn="r" rtl="1"/>
            <a:r>
              <a:rPr lang="he-IL" dirty="0" smtClean="0">
                <a:latin typeface="David" panose="020E0502060401010101" pitchFamily="34" charset="-79"/>
                <a:cs typeface="David" panose="020E0502060401010101" pitchFamily="34" charset="-79"/>
              </a:rPr>
              <a:t>תפקידים שעוד אפשר </a:t>
            </a:r>
            <a:r>
              <a:rPr lang="he-IL" dirty="0">
                <a:latin typeface="David" panose="020E0502060401010101" pitchFamily="34" charset="-79"/>
                <a:cs typeface="David" panose="020E0502060401010101" pitchFamily="34" charset="-79"/>
              </a:rPr>
              <a:t>למלא אותם </a:t>
            </a:r>
            <a:endParaRPr lang="en-US" dirty="0">
              <a:latin typeface="David" panose="020E0502060401010101" pitchFamily="34" charset="-79"/>
              <a:cs typeface="David" panose="020E0502060401010101" pitchFamily="34" charset="-79"/>
            </a:endParaRPr>
          </a:p>
          <a:p>
            <a:pPr algn="r" rtl="1"/>
            <a:endParaRPr lang="he-IL" dirty="0"/>
          </a:p>
        </p:txBody>
      </p:sp>
      <p:sp>
        <p:nvSpPr>
          <p:cNvPr id="3" name="כותרת 2"/>
          <p:cNvSpPr>
            <a:spLocks noGrp="1"/>
          </p:cNvSpPr>
          <p:nvPr>
            <p:ph type="title"/>
          </p:nvPr>
        </p:nvSpPr>
        <p:spPr/>
        <p:txBody>
          <a:bodyPr/>
          <a:lstStyle/>
          <a:p>
            <a:pPr algn="ctr" rtl="1"/>
            <a:r>
              <a:rPr lang="he-IL" dirty="0">
                <a:solidFill>
                  <a:srgbClr val="C00000"/>
                </a:solidFill>
                <a:latin typeface="David" panose="020E0502060401010101" pitchFamily="34" charset="-79"/>
                <a:cs typeface="David" panose="020E0502060401010101" pitchFamily="34" charset="-79"/>
              </a:rPr>
              <a:t>מה קורה בליווי רוחני</a:t>
            </a:r>
            <a:endParaRPr lang="he-IL" dirty="0"/>
          </a:p>
        </p:txBody>
      </p:sp>
    </p:spTree>
    <p:extLst>
      <p:ext uri="{BB962C8B-B14F-4D97-AF65-F5344CB8AC3E}">
        <p14:creationId xmlns:p14="http://schemas.microsoft.com/office/powerpoint/2010/main" val="2170614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fontScale="92500" lnSpcReduction="10000"/>
          </a:bodyPr>
          <a:lstStyle/>
          <a:p>
            <a:pPr algn="r" rtl="1"/>
            <a:r>
              <a:rPr lang="he-IL" dirty="0" smtClean="0">
                <a:latin typeface="David" panose="020E0502060401010101" pitchFamily="34" charset="-79"/>
                <a:cs typeface="David" panose="020E0502060401010101" pitchFamily="34" charset="-79"/>
              </a:rPr>
              <a:t>מטופלים ואנשי צוות חווים:</a:t>
            </a:r>
          </a:p>
          <a:p>
            <a:pPr lvl="1" algn="r" rtl="1"/>
            <a:r>
              <a:rPr lang="he-IL" dirty="0" smtClean="0">
                <a:latin typeface="David" panose="020E0502060401010101" pitchFamily="34" charset="-79"/>
                <a:cs typeface="David" panose="020E0502060401010101" pitchFamily="34" charset="-79"/>
              </a:rPr>
              <a:t>יותר רוגע, פחות חרדות, יותר מסוגלות לחיות עם מה שיש</a:t>
            </a:r>
          </a:p>
          <a:p>
            <a:pPr lvl="1" algn="r" rtl="1"/>
            <a:r>
              <a:rPr lang="he-IL" dirty="0" smtClean="0">
                <a:latin typeface="David" panose="020E0502060401010101" pitchFamily="34" charset="-79"/>
                <a:cs typeface="David" panose="020E0502060401010101" pitchFamily="34" charset="-79"/>
              </a:rPr>
              <a:t>יותר תחושת חיבור, לעומת עקירה או ניתוק</a:t>
            </a:r>
          </a:p>
          <a:p>
            <a:pPr lvl="1" algn="r" rtl="1"/>
            <a:r>
              <a:rPr lang="he-IL" dirty="0" smtClean="0">
                <a:latin typeface="David" panose="020E0502060401010101" pitchFamily="34" charset="-79"/>
                <a:cs typeface="David" panose="020E0502060401010101" pitchFamily="34" charset="-79"/>
              </a:rPr>
              <a:t>יותר מסוגלות להשתמש במשאבים פנימיים; העצמה</a:t>
            </a:r>
          </a:p>
          <a:p>
            <a:pPr lvl="1" algn="r" rtl="1"/>
            <a:r>
              <a:rPr lang="he-IL" dirty="0" smtClean="0">
                <a:latin typeface="David" panose="020E0502060401010101" pitchFamily="34" charset="-79"/>
                <a:cs typeface="David" panose="020E0502060401010101" pitchFamily="34" charset="-79"/>
              </a:rPr>
              <a:t>שיפור איכות חיים ויכולת להמשיך בדברים שנותנים משמעות; אופטימיות לדברים טובים שעוד יבואו</a:t>
            </a:r>
          </a:p>
          <a:p>
            <a:pPr algn="r" rtl="1"/>
            <a:r>
              <a:rPr lang="he-IL" dirty="0" smtClean="0">
                <a:latin typeface="David" panose="020E0502060401010101" pitchFamily="34" charset="-79"/>
                <a:cs typeface="David" panose="020E0502060401010101" pitchFamily="34" charset="-79"/>
              </a:rPr>
              <a:t>פחות תחושת נטל על בני המשפחה</a:t>
            </a:r>
          </a:p>
          <a:p>
            <a:pPr algn="r" rtl="1"/>
            <a:r>
              <a:rPr lang="he-IL" smtClean="0">
                <a:latin typeface="David" panose="020E0502060401010101" pitchFamily="34" charset="-79"/>
                <a:cs typeface="David" panose="020E0502060401010101" pitchFamily="34" charset="-79"/>
              </a:rPr>
              <a:t>שותפות יותר </a:t>
            </a:r>
            <a:r>
              <a:rPr lang="he-IL" dirty="0" smtClean="0">
                <a:latin typeface="David" panose="020E0502060401010101" pitchFamily="34" charset="-79"/>
                <a:cs typeface="David" panose="020E0502060401010101" pitchFamily="34" charset="-79"/>
              </a:rPr>
              <a:t>טובה בין מטופלים\משפחות וצוות מערכת הבריאות</a:t>
            </a:r>
          </a:p>
          <a:p>
            <a:pPr algn="r" rtl="1"/>
            <a:r>
              <a:rPr lang="he-IL" dirty="0" smtClean="0">
                <a:latin typeface="David" panose="020E0502060401010101" pitchFamily="34" charset="-79"/>
                <a:cs typeface="David" panose="020E0502060401010101" pitchFamily="34" charset="-79"/>
              </a:rPr>
              <a:t>פחות שימוש בטיפולים שלא הביאו תועלת אבל העלו את רמת הסבל </a:t>
            </a:r>
            <a:r>
              <a:rPr lang="he-IL" i="1" dirty="0" smtClean="0">
                <a:latin typeface="David" panose="020E0502060401010101" pitchFamily="34" charset="-79"/>
                <a:cs typeface="David" panose="020E0502060401010101" pitchFamily="34" charset="-79"/>
              </a:rPr>
              <a:t>(מתוך מחקר על מטופלים שהרגישו נתמכים רוחנית)</a:t>
            </a:r>
            <a:endParaRPr lang="he-IL" dirty="0" smtClean="0">
              <a:latin typeface="David" panose="020E0502060401010101" pitchFamily="34" charset="-79"/>
              <a:cs typeface="David" panose="020E0502060401010101" pitchFamily="34" charset="-79"/>
            </a:endParaRPr>
          </a:p>
          <a:p>
            <a:pPr algn="r" rtl="1"/>
            <a:r>
              <a:rPr lang="he-IL" dirty="0" smtClean="0">
                <a:latin typeface="David" panose="020E0502060401010101" pitchFamily="34" charset="-79"/>
                <a:cs typeface="David" panose="020E0502060401010101" pitchFamily="34" charset="-79"/>
              </a:rPr>
              <a:t>שיפור בשביעות רצון של מטופלים ובני משפחותיהם</a:t>
            </a:r>
            <a:r>
              <a:rPr lang="he-IL" i="1" dirty="0" smtClean="0">
                <a:latin typeface="David" panose="020E0502060401010101" pitchFamily="34" charset="-79"/>
                <a:cs typeface="David" panose="020E0502060401010101" pitchFamily="34" charset="-79"/>
              </a:rPr>
              <a:t> (מתוך מחקר)</a:t>
            </a:r>
            <a:endParaRPr lang="he-IL" dirty="0" smtClean="0">
              <a:latin typeface="David" panose="020E0502060401010101" pitchFamily="34" charset="-79"/>
              <a:cs typeface="David" panose="020E0502060401010101" pitchFamily="34" charset="-79"/>
            </a:endParaRPr>
          </a:p>
          <a:p>
            <a:pPr algn="r" rtl="1"/>
            <a:r>
              <a:rPr lang="he-IL" dirty="0" smtClean="0">
                <a:latin typeface="David" panose="020E0502060401010101" pitchFamily="34" charset="-79"/>
                <a:cs typeface="David" panose="020E0502060401010101" pitchFamily="34" charset="-79"/>
              </a:rPr>
              <a:t>יכולת להמשיך לתפקד למרות חווית האובדן</a:t>
            </a:r>
          </a:p>
          <a:p>
            <a:pPr algn="r" rtl="1"/>
            <a:r>
              <a:rPr lang="he-IL" dirty="0" smtClean="0">
                <a:latin typeface="David" panose="020E0502060401010101" pitchFamily="34" charset="-79"/>
                <a:cs typeface="David" panose="020E0502060401010101" pitchFamily="34" charset="-79"/>
              </a:rPr>
              <a:t>פחות שחיקה</a:t>
            </a:r>
            <a:endParaRPr lang="en-US" dirty="0" smtClean="0">
              <a:latin typeface="David" panose="020E0502060401010101" pitchFamily="34" charset="-79"/>
              <a:cs typeface="David" panose="020E0502060401010101" pitchFamily="34" charset="-79"/>
            </a:endParaRPr>
          </a:p>
        </p:txBody>
      </p:sp>
      <p:sp>
        <p:nvSpPr>
          <p:cNvPr id="3" name="Title 2"/>
          <p:cNvSpPr>
            <a:spLocks noGrp="1"/>
          </p:cNvSpPr>
          <p:nvPr>
            <p:ph type="title"/>
          </p:nvPr>
        </p:nvSpPr>
        <p:spPr/>
        <p:txBody>
          <a:bodyPr/>
          <a:lstStyle/>
          <a:p>
            <a:pPr algn="ctr"/>
            <a:r>
              <a:rPr lang="he-IL" dirty="0" smtClean="0">
                <a:solidFill>
                  <a:srgbClr val="C00000"/>
                </a:solidFill>
                <a:latin typeface="David" panose="020E0502060401010101" pitchFamily="34" charset="-79"/>
                <a:cs typeface="David" panose="020E0502060401010101" pitchFamily="34" charset="-79"/>
              </a:rPr>
              <a:t>תוצאות רצויות</a:t>
            </a:r>
            <a:endParaRPr lang="en-US" dirty="0">
              <a:solidFill>
                <a:srgbClr val="C00000"/>
              </a:solidFill>
              <a:latin typeface="David" panose="020E0502060401010101" pitchFamily="34" charset="-79"/>
              <a:cs typeface="David" panose="020E0502060401010101" pitchFamily="34" charset="-79"/>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Garamond" pitchFamily="18" charset="0"/>
              </a:rPr>
              <a:t>End of life</a:t>
            </a:r>
          </a:p>
          <a:p>
            <a:pPr lvl="1"/>
            <a:r>
              <a:rPr lang="en-US" dirty="0" smtClean="0">
                <a:latin typeface="Garamond" pitchFamily="18" charset="0"/>
              </a:rPr>
              <a:t>Spiritual care increases hospice enrollment, reduces death in hospitals, improves quality of life</a:t>
            </a:r>
          </a:p>
          <a:p>
            <a:pPr lvl="1"/>
            <a:r>
              <a:rPr lang="en-US" dirty="0" smtClean="0">
                <a:latin typeface="Garamond" pitchFamily="18" charset="0"/>
              </a:rPr>
              <a:t>Feeling spiritually supported by staff reduces use of futile (in retrospect) aggressive measures including ICU; cost savings of $2400/pt in last week of life in US. Ongoing current study in Israel.</a:t>
            </a:r>
          </a:p>
          <a:p>
            <a:r>
              <a:rPr lang="en-US" dirty="0" smtClean="0">
                <a:latin typeface="Garamond" pitchFamily="18" charset="0"/>
              </a:rPr>
              <a:t>Spiritual care improves patient and family satisfaction</a:t>
            </a:r>
          </a:p>
          <a:p>
            <a:r>
              <a:rPr lang="en-US" dirty="0" smtClean="0">
                <a:latin typeface="Garamond" pitchFamily="18" charset="0"/>
              </a:rPr>
              <a:t>Limited findings showing reduced length of hospital stay</a:t>
            </a:r>
          </a:p>
          <a:p>
            <a:r>
              <a:rPr lang="en-US" dirty="0" smtClean="0">
                <a:latin typeface="Garamond" pitchFamily="18" charset="0"/>
              </a:rPr>
              <a:t>Spiritual wellbeing reduces anxiety and despair, and increases will to live and independent functioning</a:t>
            </a:r>
          </a:p>
        </p:txBody>
      </p:sp>
      <p:sp>
        <p:nvSpPr>
          <p:cNvPr id="3" name="Title 2"/>
          <p:cNvSpPr>
            <a:spLocks noGrp="1"/>
          </p:cNvSpPr>
          <p:nvPr>
            <p:ph type="title"/>
          </p:nvPr>
        </p:nvSpPr>
        <p:spPr/>
        <p:txBody>
          <a:bodyPr>
            <a:normAutofit/>
          </a:bodyPr>
          <a:lstStyle/>
          <a:p>
            <a:pPr algn="ctr"/>
            <a:r>
              <a:rPr lang="en-US" dirty="0" smtClean="0">
                <a:solidFill>
                  <a:srgbClr val="C00000"/>
                </a:solidFill>
                <a:latin typeface="Garamond" pitchFamily="18" charset="0"/>
              </a:rPr>
              <a:t>Key Health Care Research Findings</a:t>
            </a:r>
            <a:endParaRPr lang="en-US" dirty="0">
              <a:solidFill>
                <a:srgbClr val="C00000"/>
              </a:solidFill>
              <a:latin typeface="Garamond" pitchFamily="18" charset="0"/>
            </a:endParaRPr>
          </a:p>
        </p:txBody>
      </p:sp>
    </p:spTree>
    <p:extLst>
      <p:ext uri="{BB962C8B-B14F-4D97-AF65-F5344CB8AC3E}">
        <p14:creationId xmlns:p14="http://schemas.microsoft.com/office/powerpoint/2010/main" val="2976982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533400" y="1001316"/>
            <a:ext cx="8229600" cy="6052939"/>
          </a:xfrm>
          <a:prstGeom prst="rect">
            <a:avLst/>
          </a:prstGeom>
          <a:noFill/>
        </p:spPr>
        <p:txBody>
          <a:bodyPr wrap="square" numCol="1" rtlCol="1">
            <a:spAutoFit/>
          </a:bodyPr>
          <a:lstStyle/>
          <a:p>
            <a:pPr marL="109728" indent="0" algn="r" rtl="1">
              <a:buNone/>
            </a:pPr>
            <a:r>
              <a:rPr lang="he-IL" sz="3200" b="1" dirty="0" smtClean="0">
                <a:solidFill>
                  <a:schemeClr val="accent2">
                    <a:lumMod val="75000"/>
                  </a:schemeClr>
                </a:solidFill>
                <a:latin typeface="David" panose="020E0502060401010101" pitchFamily="34" charset="-79"/>
                <a:cs typeface="David" panose="020E0502060401010101" pitchFamily="34" charset="-79"/>
              </a:rPr>
              <a:t>סמדר </a:t>
            </a:r>
            <a:r>
              <a:rPr lang="he-IL" sz="3200" b="1" dirty="0" err="1">
                <a:solidFill>
                  <a:schemeClr val="accent2">
                    <a:lumMod val="75000"/>
                  </a:schemeClr>
                </a:solidFill>
                <a:latin typeface="David" panose="020E0502060401010101" pitchFamily="34" charset="-79"/>
                <a:cs typeface="David" panose="020E0502060401010101" pitchFamily="34" charset="-79"/>
              </a:rPr>
              <a:t>ווינשטוק</a:t>
            </a:r>
            <a:r>
              <a:rPr lang="he-IL" sz="3200" b="1" dirty="0">
                <a:solidFill>
                  <a:schemeClr val="accent2">
                    <a:lumMod val="75000"/>
                  </a:schemeClr>
                </a:solidFill>
                <a:latin typeface="David" panose="020E0502060401010101" pitchFamily="34" charset="-79"/>
                <a:cs typeface="David" panose="020E0502060401010101" pitchFamily="34" charset="-79"/>
              </a:rPr>
              <a:t>, מתוך: צל עריות</a:t>
            </a:r>
            <a:endParaRPr lang="en-US" sz="3200" b="1" dirty="0">
              <a:solidFill>
                <a:schemeClr val="accent2">
                  <a:lumMod val="75000"/>
                </a:schemeClr>
              </a:solidFill>
              <a:latin typeface="David" panose="020E0502060401010101" pitchFamily="34" charset="-79"/>
              <a:cs typeface="David" panose="020E0502060401010101" pitchFamily="34" charset="-79"/>
            </a:endParaRPr>
          </a:p>
          <a:p>
            <a:pPr marL="109728" indent="0" algn="r" rtl="1">
              <a:buNone/>
            </a:pPr>
            <a:endParaRPr lang="he-IL" sz="2400" dirty="0" smtClean="0">
              <a:latin typeface="David" panose="020E0502060401010101" pitchFamily="34" charset="-79"/>
              <a:cs typeface="David" panose="020E0502060401010101" pitchFamily="34" charset="-79"/>
            </a:endParaRPr>
          </a:p>
          <a:p>
            <a:pPr marL="109728" indent="0" algn="r" rtl="1">
              <a:buNone/>
            </a:pPr>
            <a:r>
              <a:rPr lang="he-IL" sz="2400" dirty="0" smtClean="0">
                <a:latin typeface="David" panose="020E0502060401010101" pitchFamily="34" charset="-79"/>
                <a:cs typeface="David" panose="020E0502060401010101" pitchFamily="34" charset="-79"/>
              </a:rPr>
              <a:t>אִם </a:t>
            </a:r>
            <a:r>
              <a:rPr lang="he-IL" sz="2400" dirty="0" err="1">
                <a:latin typeface="David" panose="020E0502060401010101" pitchFamily="34" charset="-79"/>
                <a:cs typeface="David" panose="020E0502060401010101" pitchFamily="34" charset="-79"/>
              </a:rPr>
              <a:t>תִּפְגֹּש</a:t>
            </a:r>
            <a:r>
              <a:rPr lang="he-IL" sz="2400" dirty="0">
                <a:latin typeface="David" panose="020E0502060401010101" pitchFamily="34" charset="-79"/>
                <a:cs typeface="David" panose="020E0502060401010101" pitchFamily="34" charset="-79"/>
              </a:rPr>
              <a:t>ׁ אָדָם שָׁבוּר</a:t>
            </a:r>
            <a:endParaRPr lang="en-US" sz="2400" dirty="0">
              <a:latin typeface="David" panose="020E0502060401010101" pitchFamily="34" charset="-79"/>
              <a:cs typeface="David" panose="020E0502060401010101" pitchFamily="34" charset="-79"/>
            </a:endParaRPr>
          </a:p>
          <a:p>
            <a:pPr marL="109728" indent="0" algn="r" rtl="1">
              <a:buNone/>
            </a:pPr>
            <a:r>
              <a:rPr lang="he-IL" sz="2400" dirty="0">
                <a:latin typeface="David" panose="020E0502060401010101" pitchFamily="34" charset="-79"/>
                <a:cs typeface="David" panose="020E0502060401010101" pitchFamily="34" charset="-79"/>
              </a:rPr>
              <a:t>שֵׁב אִתּוֹ</a:t>
            </a:r>
            <a:endParaRPr lang="en-US" sz="2400" dirty="0">
              <a:latin typeface="David" panose="020E0502060401010101" pitchFamily="34" charset="-79"/>
              <a:cs typeface="David" panose="020E0502060401010101" pitchFamily="34" charset="-79"/>
            </a:endParaRPr>
          </a:p>
          <a:p>
            <a:pPr marL="109728" indent="0" algn="r" rtl="1">
              <a:buNone/>
            </a:pPr>
            <a:r>
              <a:rPr lang="he-IL" sz="2400" dirty="0">
                <a:latin typeface="David" panose="020E0502060401010101" pitchFamily="34" charset="-79"/>
                <a:cs typeface="David" panose="020E0502060401010101" pitchFamily="34" charset="-79"/>
              </a:rPr>
              <a:t>עַל סַף הַשֶּׁבֶר הָאָרוּר</a:t>
            </a:r>
            <a:endParaRPr lang="en-US" sz="2400" dirty="0">
              <a:latin typeface="David" panose="020E0502060401010101" pitchFamily="34" charset="-79"/>
              <a:cs typeface="David" panose="020E0502060401010101" pitchFamily="34" charset="-79"/>
            </a:endParaRPr>
          </a:p>
          <a:p>
            <a:pPr marL="109728" indent="0" algn="r" rtl="1">
              <a:buNone/>
            </a:pPr>
            <a:r>
              <a:rPr lang="he-IL" sz="2400" dirty="0">
                <a:latin typeface="David" panose="020E0502060401010101" pitchFamily="34" charset="-79"/>
                <a:cs typeface="David" panose="020E0502060401010101" pitchFamily="34" charset="-79"/>
              </a:rPr>
              <a:t>אַל תְּנַסֶּה לְתַקֵּן</a:t>
            </a:r>
            <a:endParaRPr lang="en-US" sz="2400" dirty="0">
              <a:latin typeface="David" panose="020E0502060401010101" pitchFamily="34" charset="-79"/>
              <a:cs typeface="David" panose="020E0502060401010101" pitchFamily="34" charset="-79"/>
            </a:endParaRPr>
          </a:p>
          <a:p>
            <a:pPr marL="109728" indent="0" algn="r" rtl="1">
              <a:buNone/>
            </a:pPr>
            <a:r>
              <a:rPr lang="he-IL" sz="2400" dirty="0">
                <a:latin typeface="David" panose="020E0502060401010101" pitchFamily="34" charset="-79"/>
                <a:cs typeface="David" panose="020E0502060401010101" pitchFamily="34" charset="-79"/>
              </a:rPr>
              <a:t>אַל תִּרְצֶה שׁוּם דָּבָר</a:t>
            </a:r>
            <a:endParaRPr lang="en-US" sz="2400" dirty="0">
              <a:latin typeface="David" panose="020E0502060401010101" pitchFamily="34" charset="-79"/>
              <a:cs typeface="David" panose="020E0502060401010101" pitchFamily="34" charset="-79"/>
            </a:endParaRPr>
          </a:p>
          <a:p>
            <a:pPr marL="109728" indent="0" algn="r" rtl="1">
              <a:buNone/>
            </a:pPr>
            <a:r>
              <a:rPr lang="he-IL" sz="2400" dirty="0">
                <a:latin typeface="David" panose="020E0502060401010101" pitchFamily="34" charset="-79"/>
                <a:cs typeface="David" panose="020E0502060401010101" pitchFamily="34" charset="-79"/>
              </a:rPr>
              <a:t>בְּיִרְאָה וּבְאַהֲבַת הַזּוּלָת</a:t>
            </a:r>
            <a:endParaRPr lang="en-US" sz="2400" dirty="0">
              <a:latin typeface="David" panose="020E0502060401010101" pitchFamily="34" charset="-79"/>
              <a:cs typeface="David" panose="020E0502060401010101" pitchFamily="34" charset="-79"/>
            </a:endParaRPr>
          </a:p>
          <a:p>
            <a:pPr marL="109728" indent="0" algn="r" rtl="1">
              <a:buNone/>
            </a:pPr>
            <a:r>
              <a:rPr lang="he-IL" sz="2400" dirty="0">
                <a:latin typeface="David" panose="020E0502060401010101" pitchFamily="34" charset="-79"/>
                <a:cs typeface="David" panose="020E0502060401010101" pitchFamily="34" charset="-79"/>
              </a:rPr>
              <a:t>שֵׁב אִתּוֹ</a:t>
            </a:r>
            <a:endParaRPr lang="en-US" sz="2400" dirty="0">
              <a:latin typeface="David" panose="020E0502060401010101" pitchFamily="34" charset="-79"/>
              <a:cs typeface="David" panose="020E0502060401010101" pitchFamily="34" charset="-79"/>
            </a:endParaRPr>
          </a:p>
          <a:p>
            <a:pPr marL="109728" indent="0" algn="r" rtl="1">
              <a:buNone/>
            </a:pPr>
            <a:r>
              <a:rPr lang="he-IL" sz="2400" dirty="0">
                <a:latin typeface="David" panose="020E0502060401010101" pitchFamily="34" charset="-79"/>
                <a:cs typeface="David" panose="020E0502060401010101" pitchFamily="34" charset="-79"/>
              </a:rPr>
              <a:t>שֶׁלֹּא יִהְיֶה שָׁם לְבַד.</a:t>
            </a:r>
            <a:endParaRPr lang="en-US" sz="2400" dirty="0">
              <a:latin typeface="David" panose="020E0502060401010101" pitchFamily="34" charset="-79"/>
              <a:cs typeface="David" panose="020E0502060401010101" pitchFamily="34" charset="-79"/>
            </a:endParaRPr>
          </a:p>
          <a:p>
            <a:pPr marL="109728" indent="0" algn="r" rtl="1">
              <a:buNone/>
            </a:pPr>
            <a:r>
              <a:rPr lang="he-IL" sz="2400" dirty="0"/>
              <a:t> </a:t>
            </a:r>
            <a:endParaRPr lang="en-US" sz="2400" dirty="0"/>
          </a:p>
          <a:p>
            <a:pPr marL="109728" indent="0" algn="r" rtl="1">
              <a:buNone/>
            </a:pPr>
            <a:endParaRPr lang="en-US" sz="2400" dirty="0"/>
          </a:p>
          <a:p>
            <a:pPr marL="109728" indent="0" algn="r" rtl="1">
              <a:buNone/>
            </a:pPr>
            <a:endParaRPr lang="en-US" sz="2400" dirty="0"/>
          </a:p>
          <a:p>
            <a:pPr marL="0" indent="0" algn="r" rtl="1">
              <a:buNone/>
            </a:pPr>
            <a:endParaRPr lang="he-IL" sz="2400" dirty="0"/>
          </a:p>
        </p:txBody>
      </p:sp>
    </p:spTree>
    <p:extLst>
      <p:ext uri="{BB962C8B-B14F-4D97-AF65-F5344CB8AC3E}">
        <p14:creationId xmlns:p14="http://schemas.microsoft.com/office/powerpoint/2010/main" val="3835525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he-IL" dirty="0" smtClean="0">
                <a:latin typeface="David" panose="020E0502060401010101" pitchFamily="34" charset="-79"/>
                <a:cs typeface="David" panose="020E0502060401010101" pitchFamily="34" charset="-79"/>
              </a:rPr>
              <a:t>הפחתת תחלופה </a:t>
            </a:r>
            <a:r>
              <a:rPr lang="he-IL" dirty="0" err="1" smtClean="0">
                <a:latin typeface="David" panose="020E0502060401010101" pitchFamily="34" charset="-79"/>
                <a:cs typeface="David" panose="020E0502060401010101" pitchFamily="34" charset="-79"/>
              </a:rPr>
              <a:t>בכח</a:t>
            </a:r>
            <a:r>
              <a:rPr lang="he-IL" dirty="0" smtClean="0">
                <a:latin typeface="David" panose="020E0502060401010101" pitchFamily="34" charset="-79"/>
                <a:cs typeface="David" panose="020E0502060401010101" pitchFamily="34" charset="-79"/>
              </a:rPr>
              <a:t> אדם מטפל</a:t>
            </a:r>
          </a:p>
          <a:p>
            <a:pPr algn="r" rtl="1"/>
            <a:r>
              <a:rPr lang="he-IL" dirty="0" smtClean="0">
                <a:latin typeface="David" panose="020E0502060401010101" pitchFamily="34" charset="-79"/>
                <a:cs typeface="David" panose="020E0502060401010101" pitchFamily="34" charset="-79"/>
              </a:rPr>
              <a:t>הפחתת עלויות למערכת הבריאות, בפרט בסוף חיים</a:t>
            </a:r>
          </a:p>
          <a:p>
            <a:pPr algn="r" rtl="1"/>
            <a:r>
              <a:rPr lang="he-IL" dirty="0" smtClean="0">
                <a:latin typeface="David" panose="020E0502060401010101" pitchFamily="34" charset="-79"/>
                <a:cs typeface="David" panose="020E0502060401010101" pitchFamily="34" charset="-79"/>
              </a:rPr>
              <a:t>עובדים החווים שכול ומצבים משפחתיים מאתגרים אחרים ונעזרים בהתמודדות, מסוגלים להמשיך ולעבוד</a:t>
            </a:r>
          </a:p>
          <a:p>
            <a:pPr algn="r" rtl="1"/>
            <a:r>
              <a:rPr lang="he-IL" dirty="0" smtClean="0">
                <a:latin typeface="David" panose="020E0502060401010101" pitchFamily="34" charset="-79"/>
                <a:cs typeface="David" panose="020E0502060401010101" pitchFamily="34" charset="-79"/>
              </a:rPr>
              <a:t>העלאת </a:t>
            </a:r>
            <a:r>
              <a:rPr lang="en-US" dirty="0" smtClean="0">
                <a:latin typeface="David" panose="020E0502060401010101" pitchFamily="34" charset="-79"/>
                <a:cs typeface="David" panose="020E0502060401010101" pitchFamily="34" charset="-79"/>
              </a:rPr>
              <a:t>QALY</a:t>
            </a:r>
            <a:r>
              <a:rPr lang="he-IL" dirty="0" smtClean="0">
                <a:latin typeface="David" panose="020E0502060401010101" pitchFamily="34" charset="-79"/>
                <a:cs typeface="David" panose="020E0502060401010101" pitchFamily="34" charset="-79"/>
              </a:rPr>
              <a:t> = </a:t>
            </a:r>
            <a:r>
              <a:rPr lang="en-US" dirty="0" smtClean="0">
                <a:latin typeface="David" panose="020E0502060401010101" pitchFamily="34" charset="-79"/>
                <a:cs typeface="David" panose="020E0502060401010101" pitchFamily="34" charset="-79"/>
              </a:rPr>
              <a:t>quality adjusted life years</a:t>
            </a:r>
            <a:endParaRPr lang="en-US" dirty="0">
              <a:latin typeface="David" panose="020E0502060401010101" pitchFamily="34" charset="-79"/>
              <a:cs typeface="David" panose="020E0502060401010101" pitchFamily="34" charset="-79"/>
            </a:endParaRPr>
          </a:p>
        </p:txBody>
      </p:sp>
      <p:sp>
        <p:nvSpPr>
          <p:cNvPr id="3" name="Title 2"/>
          <p:cNvSpPr>
            <a:spLocks noGrp="1"/>
          </p:cNvSpPr>
          <p:nvPr>
            <p:ph type="title"/>
          </p:nvPr>
        </p:nvSpPr>
        <p:spPr/>
        <p:txBody>
          <a:bodyPr>
            <a:normAutofit/>
          </a:bodyPr>
          <a:lstStyle/>
          <a:p>
            <a:pPr algn="ctr" rtl="1"/>
            <a:r>
              <a:rPr lang="he-IL" dirty="0" smtClean="0">
                <a:solidFill>
                  <a:srgbClr val="C00000"/>
                </a:solidFill>
                <a:latin typeface="David" panose="020E0502060401010101" pitchFamily="34" charset="-79"/>
                <a:cs typeface="David" panose="020E0502060401010101" pitchFamily="34" charset="-79"/>
              </a:rPr>
              <a:t>אפשרות לערך כלכלי נוסף</a:t>
            </a:r>
            <a:endParaRPr lang="en-US" dirty="0">
              <a:solidFill>
                <a:srgbClr val="C0000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330277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p:txBody>
          <a:bodyPr/>
          <a:lstStyle/>
          <a:p>
            <a:pPr algn="r" rtl="1"/>
            <a:r>
              <a:rPr lang="he-IL" dirty="0">
                <a:latin typeface="David" panose="020E0502060401010101" pitchFamily="34" charset="-79"/>
                <a:cs typeface="David" panose="020E0502060401010101" pitchFamily="34" charset="-79"/>
              </a:rPr>
              <a:t>רכישת מקצוע</a:t>
            </a:r>
          </a:p>
          <a:p>
            <a:pPr algn="r" rtl="1"/>
            <a:r>
              <a:rPr lang="he-IL" dirty="0">
                <a:latin typeface="David" panose="020E0502060401010101" pitchFamily="34" charset="-79"/>
                <a:cs typeface="David" panose="020E0502060401010101" pitchFamily="34" charset="-79"/>
              </a:rPr>
              <a:t>הכשרה רב-תרבותית בהיקף של 800 שעות </a:t>
            </a:r>
            <a:r>
              <a:rPr lang="he-IL" dirty="0" smtClean="0">
                <a:latin typeface="David" panose="020E0502060401010101" pitchFamily="34" charset="-79"/>
                <a:cs typeface="David" panose="020E0502060401010101" pitchFamily="34" charset="-79"/>
              </a:rPr>
              <a:t>במשך שנתיים (חצי עיוני חצי מעשי; הדרכה פרטנית אחת לשבועיים)</a:t>
            </a:r>
            <a:endParaRPr lang="he-IL" dirty="0">
              <a:latin typeface="David" panose="020E0502060401010101" pitchFamily="34" charset="-79"/>
              <a:cs typeface="David" panose="020E0502060401010101" pitchFamily="34" charset="-79"/>
            </a:endParaRPr>
          </a:p>
          <a:p>
            <a:pPr algn="r" rtl="1"/>
            <a:r>
              <a:rPr lang="he-IL" dirty="0" smtClean="0">
                <a:latin typeface="David" panose="020E0502060401010101" pitchFamily="34" charset="-79"/>
                <a:cs typeface="David" panose="020E0502060401010101" pitchFamily="34" charset="-79"/>
              </a:rPr>
              <a:t>עד 10 </a:t>
            </a:r>
            <a:r>
              <a:rPr lang="he-IL" dirty="0">
                <a:latin typeface="David" panose="020E0502060401010101" pitchFamily="34" charset="-79"/>
                <a:cs typeface="David" panose="020E0502060401010101" pitchFamily="34" charset="-79"/>
              </a:rPr>
              <a:t>משתתפים </a:t>
            </a:r>
            <a:endParaRPr lang="he-IL" dirty="0" smtClean="0">
              <a:latin typeface="David" panose="020E0502060401010101" pitchFamily="34" charset="-79"/>
              <a:cs typeface="David" panose="020E0502060401010101" pitchFamily="34" charset="-79"/>
            </a:endParaRPr>
          </a:p>
          <a:p>
            <a:pPr algn="r" rtl="1"/>
            <a:r>
              <a:rPr lang="he-IL" dirty="0">
                <a:latin typeface="David" panose="020E0502060401010101" pitchFamily="34" charset="-79"/>
                <a:cs typeface="David" panose="020E0502060401010101" pitchFamily="34" charset="-79"/>
              </a:rPr>
              <a:t>מיון קפדני</a:t>
            </a:r>
            <a:endParaRPr lang="he-IL" dirty="0"/>
          </a:p>
          <a:p>
            <a:pPr algn="r" rtl="1"/>
            <a:r>
              <a:rPr lang="he-IL" dirty="0" smtClean="0">
                <a:latin typeface="David" panose="020E0502060401010101" pitchFamily="34" charset="-79"/>
                <a:cs typeface="David" panose="020E0502060401010101" pitchFamily="34" charset="-79"/>
              </a:rPr>
              <a:t>בנוי על מודל ההכשרה האמריקאי </a:t>
            </a:r>
            <a:r>
              <a:rPr lang="en-US" dirty="0" smtClean="0">
                <a:latin typeface="David" panose="020E0502060401010101" pitchFamily="34" charset="-79"/>
                <a:cs typeface="David" panose="020E0502060401010101" pitchFamily="34" charset="-79"/>
              </a:rPr>
              <a:t>CPE</a:t>
            </a:r>
            <a:r>
              <a:rPr lang="he-IL" dirty="0" smtClean="0">
                <a:latin typeface="David" panose="020E0502060401010101" pitchFamily="34" charset="-79"/>
                <a:cs typeface="David" panose="020E0502060401010101" pitchFamily="34" charset="-79"/>
              </a:rPr>
              <a:t> עם התאמות תרבותיות</a:t>
            </a:r>
          </a:p>
          <a:p>
            <a:pPr algn="r" rtl="1"/>
            <a:r>
              <a:rPr lang="he-IL" dirty="0" smtClean="0">
                <a:latin typeface="David" panose="020E0502060401010101" pitchFamily="34" charset="-79"/>
                <a:cs typeface="David" panose="020E0502060401010101" pitchFamily="34" charset="-79"/>
              </a:rPr>
              <a:t>אקרדיטציה ע"י העמותה לליווי רוחני בישראל</a:t>
            </a:r>
          </a:p>
        </p:txBody>
      </p:sp>
      <p:sp>
        <p:nvSpPr>
          <p:cNvPr id="3" name="כותרת 2"/>
          <p:cNvSpPr>
            <a:spLocks noGrp="1"/>
          </p:cNvSpPr>
          <p:nvPr>
            <p:ph type="title"/>
          </p:nvPr>
        </p:nvSpPr>
        <p:spPr/>
        <p:txBody>
          <a:bodyPr>
            <a:normAutofit/>
          </a:bodyPr>
          <a:lstStyle/>
          <a:p>
            <a:pPr algn="ctr"/>
            <a:r>
              <a:rPr lang="he-IL" dirty="0" smtClean="0">
                <a:solidFill>
                  <a:srgbClr val="C00000"/>
                </a:solidFill>
                <a:latin typeface="David" pitchFamily="34" charset="-79"/>
                <a:cs typeface="David" pitchFamily="34" charset="-79"/>
              </a:rPr>
              <a:t>הכשרה מקצועית בליווי רוחני</a:t>
            </a:r>
            <a:endParaRPr lang="he-IL" dirty="0"/>
          </a:p>
        </p:txBody>
      </p:sp>
    </p:spTree>
    <p:extLst>
      <p:ext uri="{BB962C8B-B14F-4D97-AF65-F5344CB8AC3E}">
        <p14:creationId xmlns:p14="http://schemas.microsoft.com/office/powerpoint/2010/main" val="2187086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he-IL" dirty="0" smtClean="0">
                <a:latin typeface="David" pitchFamily="34" charset="-79"/>
                <a:cs typeface="David" pitchFamily="34" charset="-79"/>
              </a:rPr>
              <a:t>החיבור לחוויה של האחר</a:t>
            </a:r>
          </a:p>
          <a:p>
            <a:pPr algn="r" rtl="1"/>
            <a:r>
              <a:rPr lang="he-IL" dirty="0" smtClean="0">
                <a:latin typeface="David" pitchFamily="34" charset="-79"/>
                <a:cs typeface="David" pitchFamily="34" charset="-79"/>
              </a:rPr>
              <a:t>דרכים המאפשרות את החיבור לרוח</a:t>
            </a:r>
          </a:p>
          <a:p>
            <a:pPr algn="r" rtl="1"/>
            <a:r>
              <a:rPr lang="he-IL" dirty="0" smtClean="0">
                <a:latin typeface="David" pitchFamily="34" charset="-79"/>
                <a:cs typeface="David" pitchFamily="34" charset="-79"/>
              </a:rPr>
              <a:t>זיהוי משאבים רוחניים וסבל רוחני</a:t>
            </a:r>
          </a:p>
          <a:p>
            <a:pPr algn="r" rtl="1"/>
            <a:r>
              <a:rPr lang="he-IL" dirty="0" smtClean="0">
                <a:latin typeface="David" pitchFamily="34" charset="-79"/>
                <a:cs typeface="David" pitchFamily="34" charset="-79"/>
              </a:rPr>
              <a:t>עולמות הרוח בתרבויות שונות</a:t>
            </a:r>
          </a:p>
          <a:p>
            <a:pPr algn="r" rtl="1"/>
            <a:r>
              <a:rPr lang="he-IL" dirty="0" smtClean="0">
                <a:latin typeface="David" pitchFamily="34" charset="-79"/>
                <a:cs typeface="David" pitchFamily="34" charset="-79"/>
              </a:rPr>
              <a:t>פני הרוח והשתקפותם במחזוריות החיים</a:t>
            </a:r>
          </a:p>
          <a:p>
            <a:pPr algn="r" rtl="1"/>
            <a:r>
              <a:rPr lang="he-IL" dirty="0" smtClean="0">
                <a:latin typeface="David" pitchFamily="34" charset="-79"/>
                <a:cs typeface="David" pitchFamily="34" charset="-79"/>
              </a:rPr>
              <a:t>המפגש עם סבל ומוות</a:t>
            </a:r>
          </a:p>
          <a:p>
            <a:pPr algn="r" rtl="1"/>
            <a:r>
              <a:rPr lang="he-IL" dirty="0" smtClean="0">
                <a:latin typeface="David" pitchFamily="34" charset="-79"/>
                <a:cs typeface="David" pitchFamily="34" charset="-79"/>
              </a:rPr>
              <a:t>משמעות החיים</a:t>
            </a:r>
          </a:p>
          <a:p>
            <a:pPr algn="r" rtl="1"/>
            <a:r>
              <a:rPr lang="he-IL" dirty="0" smtClean="0">
                <a:latin typeface="David" pitchFamily="34" charset="-79"/>
                <a:cs typeface="David" pitchFamily="34" charset="-79"/>
              </a:rPr>
              <a:t>תקווה ותפילה</a:t>
            </a:r>
          </a:p>
          <a:p>
            <a:pPr algn="r" rtl="1"/>
            <a:r>
              <a:rPr lang="he-IL" dirty="0" smtClean="0">
                <a:latin typeface="David" pitchFamily="34" charset="-79"/>
                <a:cs typeface="David" pitchFamily="34" charset="-79"/>
              </a:rPr>
              <a:t>הערכה רוחנית</a:t>
            </a:r>
          </a:p>
          <a:p>
            <a:pPr algn="r" rtl="1"/>
            <a:r>
              <a:rPr lang="he-IL" dirty="0" smtClean="0">
                <a:latin typeface="David" pitchFamily="34" charset="-79"/>
                <a:cs typeface="David" pitchFamily="34" charset="-79"/>
              </a:rPr>
              <a:t>תירגול רוחני – הרפייה, דמיון מודרך, מדיטציה</a:t>
            </a:r>
          </a:p>
          <a:p>
            <a:pPr algn="r" rtl="1"/>
            <a:r>
              <a:rPr lang="he-IL" dirty="0" smtClean="0">
                <a:latin typeface="David" pitchFamily="34" charset="-79"/>
                <a:cs typeface="David" pitchFamily="34" charset="-79"/>
              </a:rPr>
              <a:t>שימוש בטקסטים</a:t>
            </a:r>
          </a:p>
          <a:p>
            <a:pPr algn="r" rtl="1"/>
            <a:r>
              <a:rPr lang="he-IL" dirty="0" smtClean="0">
                <a:latin typeface="David" pitchFamily="34" charset="-79"/>
                <a:cs typeface="David" pitchFamily="34" charset="-79"/>
              </a:rPr>
              <a:t>מתי להפנות לאנשי מקצוע אחרים</a:t>
            </a:r>
            <a:endParaRPr lang="en-US" dirty="0">
              <a:latin typeface="David" pitchFamily="34" charset="-79"/>
              <a:cs typeface="David" pitchFamily="34" charset="-79"/>
            </a:endParaRPr>
          </a:p>
        </p:txBody>
      </p:sp>
      <p:sp>
        <p:nvSpPr>
          <p:cNvPr id="3" name="Title 2"/>
          <p:cNvSpPr>
            <a:spLocks noGrp="1"/>
          </p:cNvSpPr>
          <p:nvPr>
            <p:ph type="title"/>
          </p:nvPr>
        </p:nvSpPr>
        <p:spPr/>
        <p:txBody>
          <a:bodyPr>
            <a:noAutofit/>
          </a:bodyPr>
          <a:lstStyle/>
          <a:p>
            <a:pPr algn="ctr"/>
            <a:r>
              <a:rPr lang="he-IL" sz="3600" dirty="0" smtClean="0">
                <a:solidFill>
                  <a:srgbClr val="C00000"/>
                </a:solidFill>
                <a:latin typeface="David" pitchFamily="34" charset="-79"/>
                <a:cs typeface="David" pitchFamily="34" charset="-79"/>
              </a:rPr>
              <a:t>הכשרה מקצועית</a:t>
            </a:r>
            <a:br>
              <a:rPr lang="he-IL" sz="3600" dirty="0" smtClean="0">
                <a:solidFill>
                  <a:srgbClr val="C00000"/>
                </a:solidFill>
                <a:latin typeface="David" pitchFamily="34" charset="-79"/>
                <a:cs typeface="David" pitchFamily="34" charset="-79"/>
              </a:rPr>
            </a:br>
            <a:r>
              <a:rPr lang="he-IL" sz="3600" dirty="0" smtClean="0">
                <a:solidFill>
                  <a:srgbClr val="C00000"/>
                </a:solidFill>
                <a:latin typeface="David" pitchFamily="34" charset="-79"/>
                <a:cs typeface="David" pitchFamily="34" charset="-79"/>
              </a:rPr>
              <a:t>נושאי ליבה</a:t>
            </a:r>
            <a:endParaRPr lang="en-US" sz="3600" dirty="0">
              <a:latin typeface="David" pitchFamily="34" charset="-79"/>
              <a:cs typeface="David" pitchFamily="34" charset="-79"/>
            </a:endParaRPr>
          </a:p>
        </p:txBody>
      </p:sp>
    </p:spTree>
    <p:extLst>
      <p:ext uri="{BB962C8B-B14F-4D97-AF65-F5344CB8AC3E}">
        <p14:creationId xmlns:p14="http://schemas.microsoft.com/office/powerpoint/2010/main" val="2869099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he-IL" dirty="0" smtClean="0">
                <a:latin typeface="David" pitchFamily="34" charset="-79"/>
                <a:cs typeface="David" pitchFamily="34" charset="-79"/>
              </a:rPr>
              <a:t>מודעות עצמית רוחנית</a:t>
            </a:r>
          </a:p>
          <a:p>
            <a:pPr lvl="1" algn="r" rtl="1"/>
            <a:r>
              <a:rPr lang="he-IL" dirty="0" smtClean="0">
                <a:latin typeface="David" pitchFamily="34" charset="-79"/>
                <a:cs typeface="David" pitchFamily="34" charset="-79"/>
              </a:rPr>
              <a:t>יכולת לבטא גישה רוחנית-אישית ומודעות לערכים יסודיים של עבודתו</a:t>
            </a:r>
          </a:p>
          <a:p>
            <a:pPr lvl="1" algn="r" rtl="1"/>
            <a:r>
              <a:rPr lang="he-IL" dirty="0" smtClean="0">
                <a:latin typeface="David" pitchFamily="34" charset="-79"/>
                <a:cs typeface="David" pitchFamily="34" charset="-79"/>
              </a:rPr>
              <a:t>שימוש במשאבים רוחניים אישיים לקראת העבודה ולאחריה</a:t>
            </a:r>
          </a:p>
          <a:p>
            <a:pPr algn="r" rtl="1"/>
            <a:r>
              <a:rPr lang="he-IL" dirty="0" smtClean="0">
                <a:latin typeface="David" pitchFamily="34" charset="-79"/>
                <a:cs typeface="David" pitchFamily="34" charset="-79"/>
              </a:rPr>
              <a:t>ליווי רוחני מותאם אדם ותרבות</a:t>
            </a:r>
          </a:p>
          <a:p>
            <a:pPr lvl="1" algn="r" rtl="1"/>
            <a:r>
              <a:rPr lang="he-IL" dirty="0" smtClean="0">
                <a:latin typeface="David" pitchFamily="34" charset="-79"/>
                <a:cs typeface="David" pitchFamily="34" charset="-79"/>
              </a:rPr>
              <a:t>פתיחות והיכרות עם מגוון תפיסות רוחניות ודתיות ויכולת להציע חיבור לרוח ברגישות ובאופן מותאם לאדם ורקעו</a:t>
            </a:r>
          </a:p>
          <a:p>
            <a:pPr algn="r" rtl="1"/>
            <a:r>
              <a:rPr lang="he-IL" dirty="0" smtClean="0">
                <a:latin typeface="David" pitchFamily="34" charset="-79"/>
                <a:cs typeface="David" pitchFamily="34" charset="-79"/>
              </a:rPr>
              <a:t>כישורים מפותחים</a:t>
            </a:r>
          </a:p>
          <a:p>
            <a:pPr lvl="1" algn="r" rtl="1"/>
            <a:r>
              <a:rPr lang="he-IL" dirty="0" smtClean="0">
                <a:latin typeface="David" pitchFamily="34" charset="-79"/>
                <a:cs typeface="David" pitchFamily="34" charset="-79"/>
              </a:rPr>
              <a:t>מיומנויות הקשבה עמוקה וחומלת לתקשורת מילולית ולא מילולית</a:t>
            </a:r>
          </a:p>
          <a:p>
            <a:pPr lvl="1" algn="r" rtl="1"/>
            <a:r>
              <a:rPr lang="he-IL" dirty="0" smtClean="0">
                <a:latin typeface="David" pitchFamily="34" charset="-79"/>
                <a:cs typeface="David" pitchFamily="34" charset="-79"/>
              </a:rPr>
              <a:t>יכולת להיות נוכח עם כאב וסבל מבלי הצורך להציע "הצד הטוב"</a:t>
            </a:r>
          </a:p>
          <a:p>
            <a:pPr algn="r" rtl="1"/>
            <a:r>
              <a:rPr lang="he-IL" dirty="0" smtClean="0">
                <a:latin typeface="David" pitchFamily="34" charset="-79"/>
                <a:cs typeface="David" pitchFamily="34" charset="-79"/>
              </a:rPr>
              <a:t>מודעת עצמית ברמה גבוהה מאד</a:t>
            </a:r>
          </a:p>
          <a:p>
            <a:pPr lvl="1" algn="r" rtl="1"/>
            <a:r>
              <a:rPr lang="he-IL" dirty="0" smtClean="0">
                <a:latin typeface="David" pitchFamily="34" charset="-79"/>
                <a:cs typeface="David" pitchFamily="34" charset="-79"/>
              </a:rPr>
              <a:t>יכולת לזהות ולעבוד על נושאים אישיים המקשים עליו בעבודתו</a:t>
            </a:r>
          </a:p>
          <a:p>
            <a:pPr lvl="1" algn="r" rtl="1"/>
            <a:r>
              <a:rPr lang="he-IL" dirty="0" smtClean="0">
                <a:latin typeface="David" pitchFamily="34" charset="-79"/>
                <a:cs typeface="David" pitchFamily="34" charset="-79"/>
              </a:rPr>
              <a:t>מודעות לרגשות, תגובות, והשלכות</a:t>
            </a:r>
          </a:p>
          <a:p>
            <a:pPr lvl="1" algn="r" rtl="1"/>
            <a:r>
              <a:rPr lang="he-IL" dirty="0" smtClean="0">
                <a:latin typeface="David" pitchFamily="34" charset="-79"/>
                <a:cs typeface="David" pitchFamily="34" charset="-79"/>
              </a:rPr>
              <a:t>התבוננות עצמית הערכה עצמית, ורצון להמשיך ללמוד ולהתפתח</a:t>
            </a:r>
          </a:p>
        </p:txBody>
      </p:sp>
      <p:sp>
        <p:nvSpPr>
          <p:cNvPr id="3" name="Title 2"/>
          <p:cNvSpPr>
            <a:spLocks noGrp="1"/>
          </p:cNvSpPr>
          <p:nvPr>
            <p:ph type="title"/>
          </p:nvPr>
        </p:nvSpPr>
        <p:spPr/>
        <p:txBody>
          <a:bodyPr>
            <a:normAutofit/>
          </a:bodyPr>
          <a:lstStyle/>
          <a:p>
            <a:pPr algn="ctr" rtl="1"/>
            <a:r>
              <a:rPr lang="he-IL" dirty="0" smtClean="0">
                <a:solidFill>
                  <a:srgbClr val="C00000"/>
                </a:solidFill>
                <a:latin typeface="David" pitchFamily="34" charset="-79"/>
                <a:cs typeface="David" pitchFamily="34" charset="-79"/>
              </a:rPr>
              <a:t>כישורי המלווה הרוחני המוסמך</a:t>
            </a:r>
            <a:endParaRPr lang="en-US" dirty="0">
              <a:solidFill>
                <a:srgbClr val="C00000"/>
              </a:solidFill>
              <a:latin typeface="David" pitchFamily="34" charset="-79"/>
              <a:cs typeface="David" pitchFamily="34" charset="-79"/>
            </a:endParaRPr>
          </a:p>
        </p:txBody>
      </p:sp>
    </p:spTree>
    <p:extLst>
      <p:ext uri="{BB962C8B-B14F-4D97-AF65-F5344CB8AC3E}">
        <p14:creationId xmlns:p14="http://schemas.microsoft.com/office/powerpoint/2010/main" val="4014866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p:txBody>
          <a:bodyPr>
            <a:normAutofit/>
          </a:bodyPr>
          <a:lstStyle/>
          <a:p>
            <a:pPr algn="r" rtl="1"/>
            <a:r>
              <a:rPr lang="he-IL" dirty="0" smtClean="0">
                <a:latin typeface="David" panose="020E0502060401010101" pitchFamily="34" charset="-79"/>
                <a:cs typeface="David" panose="020E0502060401010101" pitchFamily="34" charset="-79"/>
              </a:rPr>
              <a:t>מחקר משרד הבריאות: </a:t>
            </a:r>
            <a:r>
              <a:rPr lang="he-IL" dirty="0">
                <a:latin typeface="David" panose="020E0502060401010101" pitchFamily="34" charset="-79"/>
                <a:cs typeface="David" panose="020E0502060401010101" pitchFamily="34" charset="-79"/>
              </a:rPr>
              <a:t>השפעת התערבויות פסיכו-סוציאלי-רוחניות על הטיפול הרפואי בסוף החיים </a:t>
            </a:r>
            <a:endParaRPr lang="he-IL" dirty="0" smtClean="0">
              <a:latin typeface="David" panose="020E0502060401010101" pitchFamily="34" charset="-79"/>
              <a:cs typeface="David" panose="020E0502060401010101" pitchFamily="34" charset="-79"/>
            </a:endParaRPr>
          </a:p>
          <a:p>
            <a:pPr algn="r" rtl="1"/>
            <a:r>
              <a:rPr lang="he-IL" dirty="0" smtClean="0">
                <a:latin typeface="David" panose="020E0502060401010101" pitchFamily="34" charset="-79"/>
                <a:cs typeface="David" panose="020E0502060401010101" pitchFamily="34" charset="-79"/>
              </a:rPr>
              <a:t>מחקר </a:t>
            </a:r>
            <a:r>
              <a:rPr lang="en-US" dirty="0" smtClean="0">
                <a:latin typeface="David" panose="020E0502060401010101" pitchFamily="34" charset="-79"/>
                <a:cs typeface="David" panose="020E0502060401010101" pitchFamily="34" charset="-79"/>
              </a:rPr>
              <a:t>MECC</a:t>
            </a:r>
            <a:r>
              <a:rPr lang="he-IL" dirty="0" smtClean="0">
                <a:latin typeface="David" panose="020E0502060401010101" pitchFamily="34" charset="-79"/>
                <a:cs typeface="David" panose="020E0502060401010101" pitchFamily="34" charset="-79"/>
              </a:rPr>
              <a:t>: התייחסות של רופאים ואחיות אונקולוגיות </a:t>
            </a:r>
            <a:r>
              <a:rPr lang="he-IL" dirty="0" err="1" smtClean="0">
                <a:latin typeface="David" panose="020E0502060401010101" pitchFamily="34" charset="-79"/>
                <a:cs typeface="David" panose="020E0502060401010101" pitchFamily="34" charset="-79"/>
              </a:rPr>
              <a:t>למימד</a:t>
            </a:r>
            <a:r>
              <a:rPr lang="he-IL" dirty="0" smtClean="0">
                <a:latin typeface="David" panose="020E0502060401010101" pitchFamily="34" charset="-79"/>
                <a:cs typeface="David" panose="020E0502060401010101" pitchFamily="34" charset="-79"/>
              </a:rPr>
              <a:t> הרוחני בטיפול בחוליהם</a:t>
            </a:r>
          </a:p>
          <a:p>
            <a:pPr algn="r" rtl="1"/>
            <a:r>
              <a:rPr lang="he-IL" dirty="0" smtClean="0">
                <a:latin typeface="David" panose="020E0502060401010101" pitchFamily="34" charset="-79"/>
                <a:cs typeface="David" panose="020E0502060401010101" pitchFamily="34" charset="-79"/>
              </a:rPr>
              <a:t>מחקר איכותני: דעות </a:t>
            </a:r>
            <a:r>
              <a:rPr lang="he-IL" dirty="0" err="1" smtClean="0">
                <a:latin typeface="David" panose="020E0502060401010101" pitchFamily="34" charset="-79"/>
                <a:cs typeface="David" panose="020E0502060401010101" pitchFamily="34" charset="-79"/>
              </a:rPr>
              <a:t>ונסיון</a:t>
            </a:r>
            <a:r>
              <a:rPr lang="he-IL" dirty="0" smtClean="0">
                <a:latin typeface="David" panose="020E0502060401010101" pitchFamily="34" charset="-79"/>
                <a:cs typeface="David" panose="020E0502060401010101" pitchFamily="34" charset="-79"/>
              </a:rPr>
              <a:t> הצוות הרב-מקצועי בעניין שילוב ליווי רוחני</a:t>
            </a:r>
          </a:p>
          <a:p>
            <a:pPr algn="r" rtl="1"/>
            <a:r>
              <a:rPr lang="he-IL" dirty="0" smtClean="0">
                <a:latin typeface="David" panose="020E0502060401010101" pitchFamily="34" charset="-79"/>
                <a:cs typeface="David" panose="020E0502060401010101" pitchFamily="34" charset="-79"/>
              </a:rPr>
              <a:t>מצוקה רוחנית מול מצוקה כללית מול רווחה רוחנית</a:t>
            </a:r>
          </a:p>
          <a:p>
            <a:pPr algn="r" rtl="1"/>
            <a:r>
              <a:rPr lang="he-IL" dirty="0" smtClean="0">
                <a:latin typeface="David" panose="020E0502060401010101" pitchFamily="34" charset="-79"/>
                <a:cs typeface="David" panose="020E0502060401010101" pitchFamily="34" charset="-79"/>
              </a:rPr>
              <a:t>שאלון מטופלים אונקולוגיים לגבי עניינם לקבל ליווי רוחני</a:t>
            </a:r>
          </a:p>
        </p:txBody>
      </p:sp>
      <p:sp>
        <p:nvSpPr>
          <p:cNvPr id="3" name="כותרת 2"/>
          <p:cNvSpPr>
            <a:spLocks noGrp="1"/>
          </p:cNvSpPr>
          <p:nvPr>
            <p:ph type="title"/>
          </p:nvPr>
        </p:nvSpPr>
        <p:spPr/>
        <p:txBody>
          <a:bodyPr/>
          <a:lstStyle/>
          <a:p>
            <a:pPr algn="ctr" rtl="1"/>
            <a:r>
              <a:rPr lang="he-IL" dirty="0" smtClean="0">
                <a:solidFill>
                  <a:srgbClr val="C00000"/>
                </a:solidFill>
                <a:latin typeface="David" panose="020E0502060401010101" pitchFamily="34" charset="-79"/>
                <a:cs typeface="David" panose="020E0502060401010101" pitchFamily="34" charset="-79"/>
              </a:rPr>
              <a:t>מחקרים ישראליים</a:t>
            </a:r>
            <a:endParaRPr lang="he-IL" dirty="0">
              <a:solidFill>
                <a:srgbClr val="C0000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732189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48" y="0"/>
            <a:ext cx="9139451" cy="6858000"/>
          </a:xfrm>
          <a:prstGeom prst="rect">
            <a:avLst/>
          </a:prstGeom>
        </p:spPr>
      </p:pic>
      <p:sp>
        <p:nvSpPr>
          <p:cNvPr id="3" name="TextBox 2"/>
          <p:cNvSpPr txBox="1"/>
          <p:nvPr/>
        </p:nvSpPr>
        <p:spPr>
          <a:xfrm>
            <a:off x="5638800" y="-104239"/>
            <a:ext cx="3505199" cy="707886"/>
          </a:xfrm>
          <a:prstGeom prst="rect">
            <a:avLst/>
          </a:prstGeom>
          <a:solidFill>
            <a:schemeClr val="lt1">
              <a:alpha val="0"/>
            </a:schemeClr>
          </a:solidFill>
          <a:ln>
            <a:noFill/>
          </a:ln>
        </p:spPr>
        <p:style>
          <a:lnRef idx="2">
            <a:schemeClr val="dk1"/>
          </a:lnRef>
          <a:fillRef idx="1">
            <a:schemeClr val="lt1"/>
          </a:fillRef>
          <a:effectRef idx="0">
            <a:schemeClr val="dk1"/>
          </a:effectRef>
          <a:fontRef idx="minor">
            <a:schemeClr val="dk1"/>
          </a:fontRef>
        </p:style>
        <p:txBody>
          <a:bodyPr wrap="square" rtlCol="1">
            <a:spAutoFit/>
          </a:bodyPr>
          <a:lstStyle/>
          <a:p>
            <a:pPr algn="r" rtl="1"/>
            <a:r>
              <a:rPr lang="he-IL" sz="4000" dirty="0" smtClean="0">
                <a:solidFill>
                  <a:srgbClr val="00B050"/>
                </a:solidFill>
                <a:latin typeface="Garamond" pitchFamily="18" charset="0"/>
                <a:cs typeface="David" pitchFamily="34" charset="-79"/>
              </a:rPr>
              <a:t>תודה!</a:t>
            </a:r>
            <a:endParaRPr lang="en-US" sz="4000" dirty="0" smtClean="0">
              <a:solidFill>
                <a:srgbClr val="00B050"/>
              </a:solidFill>
              <a:latin typeface="Garamond" pitchFamily="18" charset="0"/>
              <a:cs typeface="David" pitchFamily="34" charset="-79"/>
            </a:endParaRPr>
          </a:p>
        </p:txBody>
      </p:sp>
    </p:spTree>
    <p:extLst>
      <p:ext uri="{BB962C8B-B14F-4D97-AF65-F5344CB8AC3E}">
        <p14:creationId xmlns:p14="http://schemas.microsoft.com/office/powerpoint/2010/main" val="1966586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he-IL" dirty="0" smtClean="0">
                <a:latin typeface="David" panose="020E0502060401010101" pitchFamily="34" charset="-79"/>
                <a:cs typeface="David" panose="020E0502060401010101" pitchFamily="34" charset="-79"/>
              </a:rPr>
              <a:t>3\2 ממרכזים רפואיים בארה"ב מעסיקים מלווה רוחני (94% מבתי חולים עם מעל 400 מיטות)</a:t>
            </a:r>
          </a:p>
          <a:p>
            <a:pPr algn="r" rtl="1"/>
            <a:r>
              <a:rPr lang="he-IL" dirty="0" smtClean="0">
                <a:latin typeface="David" panose="020E0502060401010101" pitchFamily="34" charset="-79"/>
                <a:cs typeface="David" panose="020E0502060401010101" pitchFamily="34" charset="-79"/>
              </a:rPr>
              <a:t>מקצוע מוסדר בארה"ב כ-100 שנה; באירופה כ-50 שנה.</a:t>
            </a:r>
          </a:p>
          <a:p>
            <a:pPr algn="r" rtl="1"/>
            <a:r>
              <a:rPr lang="he-IL" dirty="0" smtClean="0">
                <a:latin typeface="David" panose="020E0502060401010101" pitchFamily="34" charset="-79"/>
                <a:cs typeface="David" panose="020E0502060401010101" pitchFamily="34" charset="-79"/>
              </a:rPr>
              <a:t>אלפי מלווים רוחניים מקצועיים באירופה, 10000+ בארה"ב.</a:t>
            </a:r>
          </a:p>
          <a:p>
            <a:pPr algn="r" rtl="1"/>
            <a:r>
              <a:rPr lang="he-IL" dirty="0">
                <a:latin typeface="David" panose="020E0502060401010101" pitchFamily="34" charset="-79"/>
                <a:cs typeface="David" panose="020E0502060401010101" pitchFamily="34" charset="-79"/>
              </a:rPr>
              <a:t>קיים </a:t>
            </a:r>
            <a:r>
              <a:rPr lang="he-IL" dirty="0" smtClean="0">
                <a:latin typeface="David" panose="020E0502060401010101" pitchFamily="34" charset="-79"/>
                <a:cs typeface="David" panose="020E0502060401010101" pitchFamily="34" charset="-79"/>
              </a:rPr>
              <a:t>במרכזים רפואיים, בתי אבות, הוספיסים, </a:t>
            </a:r>
            <a:r>
              <a:rPr lang="he-IL" dirty="0">
                <a:latin typeface="David" panose="020E0502060401010101" pitchFamily="34" charset="-79"/>
                <a:cs typeface="David" panose="020E0502060401010101" pitchFamily="34" charset="-79"/>
              </a:rPr>
              <a:t>צבא, ובבתי סוהר.</a:t>
            </a:r>
            <a:endParaRPr lang="en-US" dirty="0">
              <a:latin typeface="Garamond" pitchFamily="18" charset="0"/>
            </a:endParaRPr>
          </a:p>
        </p:txBody>
      </p:sp>
      <p:sp>
        <p:nvSpPr>
          <p:cNvPr id="3" name="Title 2"/>
          <p:cNvSpPr>
            <a:spLocks noGrp="1"/>
          </p:cNvSpPr>
          <p:nvPr>
            <p:ph type="title"/>
          </p:nvPr>
        </p:nvSpPr>
        <p:spPr/>
        <p:txBody>
          <a:bodyPr>
            <a:normAutofit/>
          </a:bodyPr>
          <a:lstStyle/>
          <a:p>
            <a:pPr algn="ctr"/>
            <a:r>
              <a:rPr lang="he-IL" dirty="0" smtClean="0">
                <a:solidFill>
                  <a:srgbClr val="C00000"/>
                </a:solidFill>
                <a:latin typeface="David" panose="020E0502060401010101" pitchFamily="34" charset="-79"/>
                <a:cs typeface="David" panose="020E0502060401010101" pitchFamily="34" charset="-79"/>
              </a:rPr>
              <a:t>ליווי רוחני בעולם</a:t>
            </a:r>
            <a:endParaRPr lang="en-US" dirty="0">
              <a:solidFill>
                <a:srgbClr val="C00000"/>
              </a:solidFill>
              <a:latin typeface="David" panose="020E0502060401010101" pitchFamily="34" charset="-79"/>
              <a:cs typeface="David" panose="020E0502060401010101" pitchFamily="34" charset="-79"/>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p:txBody>
          <a:bodyPr>
            <a:normAutofit lnSpcReduction="10000"/>
          </a:bodyPr>
          <a:lstStyle/>
          <a:p>
            <a:pPr algn="r" rtl="1"/>
            <a:r>
              <a:rPr lang="he-IL" dirty="0" smtClean="0">
                <a:latin typeface="David" panose="020E0502060401010101" pitchFamily="34" charset="-79"/>
                <a:cs typeface="David" panose="020E0502060401010101" pitchFamily="34" charset="-79"/>
              </a:rPr>
              <a:t>כ-140 מלווים רוחניים מוסמכים (נכון לשנת 2021)</a:t>
            </a:r>
          </a:p>
          <a:p>
            <a:pPr algn="r" rtl="1"/>
            <a:r>
              <a:rPr lang="he-IL" dirty="0" smtClean="0">
                <a:latin typeface="David" panose="020E0502060401010101" pitchFamily="34" charset="-79"/>
                <a:cs typeface="David" panose="020E0502060401010101" pitchFamily="34" charset="-79"/>
              </a:rPr>
              <a:t>העמותה לליווי רוחני בישראל – פיקוח הכשרה, סטנדרטים והסמכה</a:t>
            </a:r>
          </a:p>
          <a:p>
            <a:pPr algn="r" rtl="1"/>
            <a:r>
              <a:rPr lang="he-IL" dirty="0" smtClean="0">
                <a:latin typeface="David" panose="020E0502060401010101" pitchFamily="34" charset="-79"/>
                <a:cs typeface="David" panose="020E0502060401010101" pitchFamily="34" charset="-79"/>
              </a:rPr>
              <a:t>הכשרה מבוססת על המודל האמריקאי </a:t>
            </a:r>
            <a:r>
              <a:rPr lang="en-US" dirty="0" smtClean="0">
                <a:latin typeface="David" panose="020E0502060401010101" pitchFamily="34" charset="-79"/>
                <a:cs typeface="David" panose="020E0502060401010101" pitchFamily="34" charset="-79"/>
              </a:rPr>
              <a:t>CPE</a:t>
            </a:r>
            <a:endParaRPr lang="he-IL" dirty="0" smtClean="0">
              <a:latin typeface="David" panose="020E0502060401010101" pitchFamily="34" charset="-79"/>
              <a:cs typeface="David" panose="020E0502060401010101" pitchFamily="34" charset="-79"/>
            </a:endParaRPr>
          </a:p>
          <a:p>
            <a:pPr algn="r" rtl="1"/>
            <a:r>
              <a:rPr lang="he-IL" dirty="0" smtClean="0">
                <a:latin typeface="David" panose="020E0502060401010101" pitchFamily="34" charset="-79"/>
                <a:cs typeface="David" panose="020E0502060401010101" pitchFamily="34" charset="-79"/>
              </a:rPr>
              <a:t>עובדים ב10+ בתי חולים</a:t>
            </a:r>
          </a:p>
          <a:p>
            <a:pPr algn="r" rtl="1"/>
            <a:r>
              <a:rPr lang="he-IL" dirty="0" smtClean="0">
                <a:latin typeface="David" panose="020E0502060401010101" pitchFamily="34" charset="-79"/>
                <a:cs typeface="David" panose="020E0502060401010101" pitchFamily="34" charset="-79"/>
              </a:rPr>
              <a:t>עובדים ב15+ בתי אבות</a:t>
            </a:r>
          </a:p>
          <a:p>
            <a:pPr algn="r" rtl="1"/>
            <a:r>
              <a:rPr lang="he-IL" dirty="0" smtClean="0">
                <a:latin typeface="David" panose="020E0502060401010101" pitchFamily="34" charset="-79"/>
                <a:cs typeface="David" panose="020E0502060401010101" pitchFamily="34" charset="-79"/>
              </a:rPr>
              <a:t>חלק מפיתוח שירותים </a:t>
            </a:r>
            <a:r>
              <a:rPr lang="he-IL" dirty="0" err="1" smtClean="0">
                <a:latin typeface="David" panose="020E0502060401010101" pitchFamily="34" charset="-79"/>
                <a:cs typeface="David" panose="020E0502060401010101" pitchFamily="34" charset="-79"/>
              </a:rPr>
              <a:t>פליאטיביים</a:t>
            </a:r>
            <a:endParaRPr lang="he-IL" dirty="0" smtClean="0">
              <a:latin typeface="David" panose="020E0502060401010101" pitchFamily="34" charset="-79"/>
              <a:cs typeface="David" panose="020E0502060401010101" pitchFamily="34" charset="-79"/>
            </a:endParaRPr>
          </a:p>
          <a:p>
            <a:pPr algn="r" rtl="1"/>
            <a:r>
              <a:rPr lang="he-IL" dirty="0" smtClean="0">
                <a:latin typeface="David" panose="020E0502060401010101" pitchFamily="34" charset="-79"/>
                <a:cs typeface="David" panose="020E0502060401010101" pitchFamily="34" charset="-79"/>
              </a:rPr>
              <a:t>מטעם משרד הרווחה: שכול אזרחי (כ30 מלווים רוחניים)</a:t>
            </a:r>
          </a:p>
          <a:p>
            <a:pPr algn="r" rtl="1"/>
            <a:r>
              <a:rPr lang="he-IL" dirty="0" smtClean="0">
                <a:latin typeface="David" panose="020E0502060401010101" pitchFamily="34" charset="-79"/>
                <a:cs typeface="David" panose="020E0502060401010101" pitchFamily="34" charset="-79"/>
              </a:rPr>
              <a:t>עמותות בקהילה לקשישים ואנשים עם דמנציה</a:t>
            </a:r>
          </a:p>
          <a:p>
            <a:pPr algn="r" rtl="1"/>
            <a:r>
              <a:rPr lang="he-IL" dirty="0" smtClean="0">
                <a:latin typeface="David" panose="020E0502060401010101" pitchFamily="34" charset="-79"/>
                <a:cs typeface="David" panose="020E0502060401010101" pitchFamily="34" charset="-79"/>
              </a:rPr>
              <a:t>עבור מלֻווים, בני משפחה, ואנשי צוות</a:t>
            </a:r>
          </a:p>
          <a:p>
            <a:pPr algn="r" rtl="1"/>
            <a:endParaRPr lang="he-IL" dirty="0">
              <a:latin typeface="David" panose="020E0502060401010101" pitchFamily="34" charset="-79"/>
              <a:cs typeface="David" panose="020E0502060401010101" pitchFamily="34" charset="-79"/>
            </a:endParaRPr>
          </a:p>
        </p:txBody>
      </p:sp>
      <p:sp>
        <p:nvSpPr>
          <p:cNvPr id="3" name="כותרת 2"/>
          <p:cNvSpPr>
            <a:spLocks noGrp="1"/>
          </p:cNvSpPr>
          <p:nvPr>
            <p:ph type="title"/>
          </p:nvPr>
        </p:nvSpPr>
        <p:spPr/>
        <p:txBody>
          <a:bodyPr/>
          <a:lstStyle/>
          <a:p>
            <a:pPr algn="ctr"/>
            <a:r>
              <a:rPr lang="he-IL" dirty="0" smtClean="0">
                <a:solidFill>
                  <a:srgbClr val="C00000"/>
                </a:solidFill>
                <a:latin typeface="David" panose="020E0502060401010101" pitchFamily="34" charset="-79"/>
                <a:cs typeface="David" panose="020E0502060401010101" pitchFamily="34" charset="-79"/>
              </a:rPr>
              <a:t>ליווי רוחני בישראל</a:t>
            </a:r>
            <a:endParaRPr lang="he-IL" dirty="0">
              <a:solidFill>
                <a:srgbClr val="C0000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664928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42900" indent="-342900" algn="r" rtl="1"/>
            <a:r>
              <a:rPr lang="he-IL" sz="2400" dirty="0" smtClean="0">
                <a:latin typeface="David" panose="020E0502060401010101" pitchFamily="34" charset="-79"/>
                <a:cs typeface="David" panose="020E0502060401010101" pitchFamily="34" charset="-79"/>
              </a:rPr>
              <a:t>פיקוח מקצועי</a:t>
            </a:r>
          </a:p>
          <a:p>
            <a:pPr marL="800100" lvl="1" indent="-342900" algn="r" rtl="1"/>
            <a:r>
              <a:rPr lang="he-IL" dirty="0" smtClean="0">
                <a:latin typeface="David" panose="020E0502060401010101" pitchFamily="34" charset="-79"/>
                <a:cs typeface="David" panose="020E0502060401010101" pitchFamily="34" charset="-79"/>
              </a:rPr>
              <a:t>הסמכת אנשי מקצוע</a:t>
            </a:r>
          </a:p>
          <a:p>
            <a:pPr marL="800100" lvl="1" indent="-342900" algn="r" rtl="1"/>
            <a:r>
              <a:rPr lang="he-IL" dirty="0" smtClean="0">
                <a:latin typeface="David" panose="020E0502060401010101" pitchFamily="34" charset="-79"/>
                <a:cs typeface="David" panose="020E0502060401010101" pitchFamily="34" charset="-79"/>
              </a:rPr>
              <a:t>אקרדיטציה של הכשרות</a:t>
            </a:r>
          </a:p>
          <a:p>
            <a:pPr marL="800100" lvl="1" indent="-342900" algn="r" rtl="1"/>
            <a:r>
              <a:rPr lang="he-IL" dirty="0" smtClean="0">
                <a:latin typeface="David" panose="020E0502060401010101" pitchFamily="34" charset="-79"/>
                <a:cs typeface="David" panose="020E0502060401010101" pitchFamily="34" charset="-79"/>
              </a:rPr>
              <a:t>המשך פיתוח עקרונות ההכשרה לעבודה קלינית ולהדרכה</a:t>
            </a:r>
          </a:p>
          <a:p>
            <a:pPr marL="800100" lvl="1" indent="-342900" algn="r" rtl="1"/>
            <a:r>
              <a:rPr lang="he-IL" dirty="0" smtClean="0">
                <a:latin typeface="David" panose="020E0502060401010101" pitchFamily="34" charset="-79"/>
                <a:cs typeface="David" panose="020E0502060401010101" pitchFamily="34" charset="-79"/>
              </a:rPr>
              <a:t>ועדת אתיקה</a:t>
            </a:r>
          </a:p>
          <a:p>
            <a:pPr marL="342900" indent="-342900" algn="r" rtl="1"/>
            <a:endParaRPr lang="he-IL" sz="2400" dirty="0" smtClean="0">
              <a:latin typeface="David" panose="020E0502060401010101" pitchFamily="34" charset="-79"/>
              <a:cs typeface="David" panose="020E0502060401010101" pitchFamily="34" charset="-79"/>
            </a:endParaRPr>
          </a:p>
          <a:p>
            <a:pPr marL="342900" indent="-342900" algn="r" rtl="1"/>
            <a:r>
              <a:rPr lang="he-IL" sz="2400" dirty="0" smtClean="0">
                <a:latin typeface="David" panose="020E0502060401010101" pitchFamily="34" charset="-79"/>
                <a:cs typeface="David" panose="020E0502060401010101" pitchFamily="34" charset="-79"/>
              </a:rPr>
              <a:t>פיתוח המקצוע</a:t>
            </a:r>
          </a:p>
          <a:p>
            <a:pPr marL="800100" lvl="1" indent="-342900" algn="r" rtl="1"/>
            <a:r>
              <a:rPr lang="he-IL" dirty="0" smtClean="0">
                <a:latin typeface="David" panose="020E0502060401010101" pitchFamily="34" charset="-79"/>
                <a:cs typeface="David" panose="020E0502060401010101" pitchFamily="34" charset="-79"/>
              </a:rPr>
              <a:t>עבודה עם הרשויות</a:t>
            </a:r>
          </a:p>
          <a:p>
            <a:pPr marL="800100" lvl="1" indent="-342900" algn="r" rtl="1"/>
            <a:r>
              <a:rPr lang="he-IL" dirty="0" smtClean="0">
                <a:latin typeface="David" panose="020E0502060401010101" pitchFamily="34" charset="-79"/>
                <a:cs typeface="David" panose="020E0502060401010101" pitchFamily="34" charset="-79"/>
              </a:rPr>
              <a:t>הרחבת התשתית לתעסוקה</a:t>
            </a:r>
          </a:p>
          <a:p>
            <a:pPr marL="800100" lvl="1" indent="-342900" algn="r" rtl="1"/>
            <a:r>
              <a:rPr lang="he-IL" dirty="0" smtClean="0">
                <a:latin typeface="David" panose="020E0502060401010101" pitchFamily="34" charset="-79"/>
                <a:cs typeface="David" panose="020E0502060401010101" pitchFamily="34" charset="-79"/>
              </a:rPr>
              <a:t>חיבור לגורמים מקבילים בחו"ל</a:t>
            </a:r>
          </a:p>
          <a:p>
            <a:pPr marL="800100" lvl="1" indent="-342900" algn="r" rtl="1"/>
            <a:endParaRPr lang="he-IL" dirty="0" smtClean="0">
              <a:latin typeface="David" panose="020E0502060401010101" pitchFamily="34" charset="-79"/>
              <a:cs typeface="David" panose="020E0502060401010101" pitchFamily="34" charset="-79"/>
            </a:endParaRPr>
          </a:p>
          <a:p>
            <a:pPr marL="342900" indent="-342900" algn="r" rtl="1"/>
            <a:r>
              <a:rPr lang="he-IL" sz="2400" dirty="0" smtClean="0">
                <a:latin typeface="David" panose="020E0502060401010101" pitchFamily="34" charset="-79"/>
                <a:cs typeface="David" panose="020E0502060401010101" pitchFamily="34" charset="-79"/>
              </a:rPr>
              <a:t>מרחב לעמיתים</a:t>
            </a:r>
          </a:p>
          <a:p>
            <a:pPr marL="800100" lvl="1" indent="-342900" algn="r" rtl="1"/>
            <a:r>
              <a:rPr lang="he-IL" dirty="0" smtClean="0">
                <a:latin typeface="David" panose="020E0502060401010101" pitchFamily="34" charset="-79"/>
                <a:cs typeface="David" panose="020E0502060401010101" pitchFamily="34" charset="-79"/>
              </a:rPr>
              <a:t>השתלמויות</a:t>
            </a:r>
          </a:p>
          <a:p>
            <a:pPr marL="800100" lvl="1" indent="-342900" algn="r" rtl="1"/>
            <a:r>
              <a:rPr lang="he-IL" dirty="0" smtClean="0">
                <a:latin typeface="David" panose="020E0502060401010101" pitchFamily="34" charset="-79"/>
                <a:cs typeface="David" panose="020E0502060401010101" pitchFamily="34" charset="-79"/>
              </a:rPr>
              <a:t>קבוצות עמיתים לומדים</a:t>
            </a:r>
          </a:p>
          <a:p>
            <a:pPr marL="109728" indent="0" algn="r" rtl="1">
              <a:buNone/>
            </a:pPr>
            <a:endParaRPr lang="he-IL" dirty="0">
              <a:latin typeface="David" panose="020E0502060401010101" pitchFamily="34" charset="-79"/>
              <a:cs typeface="David" panose="020E0502060401010101" pitchFamily="34" charset="-79"/>
            </a:endParaRPr>
          </a:p>
        </p:txBody>
      </p:sp>
      <p:sp>
        <p:nvSpPr>
          <p:cNvPr id="3" name="Title 2"/>
          <p:cNvSpPr>
            <a:spLocks noGrp="1"/>
          </p:cNvSpPr>
          <p:nvPr>
            <p:ph type="title"/>
          </p:nvPr>
        </p:nvSpPr>
        <p:spPr/>
        <p:txBody>
          <a:bodyPr/>
          <a:lstStyle/>
          <a:p>
            <a:pPr algn="ctr"/>
            <a:r>
              <a:rPr lang="he-IL" dirty="0" smtClean="0">
                <a:solidFill>
                  <a:schemeClr val="accent2">
                    <a:lumMod val="75000"/>
                  </a:schemeClr>
                </a:solidFill>
                <a:latin typeface="David" panose="020E0502060401010101" pitchFamily="34" charset="-79"/>
                <a:cs typeface="David" panose="020E0502060401010101" pitchFamily="34" charset="-79"/>
              </a:rPr>
              <a:t>העמותה לליווי רוחני בישראל</a:t>
            </a:r>
            <a:endParaRPr lang="he-IL" dirty="0">
              <a:solidFill>
                <a:schemeClr val="accent2">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068329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57200" y="1295400"/>
            <a:ext cx="8229600" cy="5791200"/>
          </a:xfrm>
        </p:spPr>
        <p:txBody>
          <a:bodyPr>
            <a:normAutofit fontScale="47500" lnSpcReduction="20000"/>
          </a:bodyPr>
          <a:lstStyle/>
          <a:p>
            <a:pPr algn="r" rtl="1"/>
            <a:r>
              <a:rPr lang="he-IL" dirty="0">
                <a:latin typeface="David" panose="020E0502060401010101" pitchFamily="34" charset="-79"/>
                <a:cs typeface="David" panose="020E0502060401010101" pitchFamily="34" charset="-79"/>
              </a:rPr>
              <a:t>בתי חולים </a:t>
            </a:r>
            <a:r>
              <a:rPr lang="he-IL" dirty="0" smtClean="0">
                <a:latin typeface="David" panose="020E0502060401010101" pitchFamily="34" charset="-79"/>
                <a:cs typeface="David" panose="020E0502060401010101" pitchFamily="34" charset="-79"/>
              </a:rPr>
              <a:t>המעסיקים מלווים רוחניים באופן ישיר </a:t>
            </a:r>
            <a:r>
              <a:rPr lang="he-IL" dirty="0">
                <a:latin typeface="David" panose="020E0502060401010101" pitchFamily="34" charset="-79"/>
                <a:cs typeface="David" panose="020E0502060401010101" pitchFamily="34" charset="-79"/>
              </a:rPr>
              <a:t>כוללים:</a:t>
            </a:r>
          </a:p>
          <a:p>
            <a:pPr lvl="1" algn="r" rtl="1"/>
            <a:r>
              <a:rPr lang="he-IL" dirty="0">
                <a:latin typeface="David" panose="020E0502060401010101" pitchFamily="34" charset="-79"/>
                <a:cs typeface="David" panose="020E0502060401010101" pitchFamily="34" charset="-79"/>
              </a:rPr>
              <a:t>רמב"ם</a:t>
            </a:r>
          </a:p>
          <a:p>
            <a:pPr lvl="1" algn="r" rtl="1"/>
            <a:r>
              <a:rPr lang="he-IL" dirty="0" smtClean="0">
                <a:latin typeface="David" panose="020E0502060401010101" pitchFamily="34" charset="-79"/>
                <a:cs typeface="David" panose="020E0502060401010101" pitchFamily="34" charset="-79"/>
              </a:rPr>
              <a:t>שיבא תל השומר</a:t>
            </a:r>
            <a:endParaRPr lang="he-IL" dirty="0">
              <a:latin typeface="David" panose="020E0502060401010101" pitchFamily="34" charset="-79"/>
              <a:cs typeface="David" panose="020E0502060401010101" pitchFamily="34" charset="-79"/>
            </a:endParaRPr>
          </a:p>
          <a:p>
            <a:pPr lvl="1" algn="r" rtl="1"/>
            <a:r>
              <a:rPr lang="he-IL" dirty="0">
                <a:latin typeface="David" panose="020E0502060401010101" pitchFamily="34" charset="-79"/>
                <a:cs typeface="David" panose="020E0502060401010101" pitchFamily="34" charset="-79"/>
              </a:rPr>
              <a:t>שערי צדק</a:t>
            </a:r>
          </a:p>
          <a:p>
            <a:pPr lvl="1" algn="r" rtl="1"/>
            <a:r>
              <a:rPr lang="he-IL" dirty="0" smtClean="0">
                <a:latin typeface="David" panose="020E0502060401010101" pitchFamily="34" charset="-79"/>
                <a:cs typeface="David" panose="020E0502060401010101" pitchFamily="34" charset="-79"/>
              </a:rPr>
              <a:t>נהריה</a:t>
            </a:r>
          </a:p>
          <a:p>
            <a:pPr lvl="1" algn="r" rtl="1"/>
            <a:r>
              <a:rPr lang="he-IL" dirty="0" smtClean="0">
                <a:latin typeface="David" panose="020E0502060401010101" pitchFamily="34" charset="-79"/>
                <a:cs typeface="David" panose="020E0502060401010101" pitchFamily="34" charset="-79"/>
              </a:rPr>
              <a:t>העמק </a:t>
            </a:r>
          </a:p>
          <a:p>
            <a:pPr lvl="1" algn="r" rtl="1"/>
            <a:r>
              <a:rPr lang="he-IL" dirty="0" smtClean="0">
                <a:latin typeface="David" panose="020E0502060401010101" pitchFamily="34" charset="-79"/>
                <a:cs typeface="David" panose="020E0502060401010101" pitchFamily="34" charset="-79"/>
              </a:rPr>
              <a:t>בני ציון</a:t>
            </a:r>
          </a:p>
          <a:p>
            <a:pPr lvl="1" algn="r" rtl="1"/>
            <a:r>
              <a:rPr lang="he-IL" dirty="0" smtClean="0">
                <a:latin typeface="David" panose="020E0502060401010101" pitchFamily="34" charset="-79"/>
                <a:cs typeface="David" panose="020E0502060401010101" pitchFamily="34" charset="-79"/>
              </a:rPr>
              <a:t>איכילוב</a:t>
            </a:r>
            <a:endParaRPr lang="he-IL" dirty="0" smtClean="0">
              <a:latin typeface="David" panose="020E0502060401010101" pitchFamily="34" charset="-79"/>
              <a:cs typeface="David" panose="020E0502060401010101" pitchFamily="34" charset="-79"/>
            </a:endParaRPr>
          </a:p>
          <a:p>
            <a:pPr lvl="1" algn="r" rtl="1"/>
            <a:r>
              <a:rPr lang="he-IL" dirty="0" err="1" smtClean="0">
                <a:latin typeface="David" panose="020E0502060401010101" pitchFamily="34" charset="-79"/>
                <a:cs typeface="David" panose="020E0502060401010101" pitchFamily="34" charset="-79"/>
              </a:rPr>
              <a:t>פוריה</a:t>
            </a:r>
            <a:endParaRPr lang="he-IL" dirty="0" smtClean="0">
              <a:latin typeface="David" panose="020E0502060401010101" pitchFamily="34" charset="-79"/>
              <a:cs typeface="David" panose="020E0502060401010101" pitchFamily="34" charset="-79"/>
            </a:endParaRPr>
          </a:p>
          <a:p>
            <a:pPr lvl="1" algn="r" rtl="1"/>
            <a:r>
              <a:rPr lang="he-IL" dirty="0" smtClean="0">
                <a:latin typeface="David" panose="020E0502060401010101" pitchFamily="34" charset="-79"/>
                <a:cs typeface="David" panose="020E0502060401010101" pitchFamily="34" charset="-79"/>
              </a:rPr>
              <a:t>סורוקה</a:t>
            </a:r>
          </a:p>
          <a:p>
            <a:pPr lvl="1" algn="r" rtl="1"/>
            <a:r>
              <a:rPr lang="he-IL" smtClean="0">
                <a:latin typeface="David" panose="020E0502060401010101" pitchFamily="34" charset="-79"/>
                <a:cs typeface="David" panose="020E0502060401010101" pitchFamily="34" charset="-79"/>
              </a:rPr>
              <a:t>לניאדו</a:t>
            </a:r>
            <a:endParaRPr lang="he-IL" dirty="0">
              <a:latin typeface="David" panose="020E0502060401010101" pitchFamily="34" charset="-79"/>
              <a:cs typeface="David" panose="020E0502060401010101" pitchFamily="34" charset="-79"/>
            </a:endParaRPr>
          </a:p>
          <a:p>
            <a:pPr lvl="1" algn="r" rtl="1"/>
            <a:r>
              <a:rPr lang="he-IL" dirty="0" smtClean="0">
                <a:latin typeface="David" panose="020E0502060401010101" pitchFamily="34" charset="-79"/>
                <a:cs typeface="David" panose="020E0502060401010101" pitchFamily="34" charset="-79"/>
              </a:rPr>
              <a:t>מרפאת לין</a:t>
            </a:r>
          </a:p>
          <a:p>
            <a:pPr lvl="1" algn="r" rtl="1"/>
            <a:r>
              <a:rPr lang="he-IL" dirty="0" smtClean="0">
                <a:latin typeface="David" panose="020E0502060401010101" pitchFamily="34" charset="-79"/>
                <a:cs typeface="David" panose="020E0502060401010101" pitchFamily="34" charset="-79"/>
              </a:rPr>
              <a:t>הרצוג</a:t>
            </a:r>
          </a:p>
          <a:p>
            <a:pPr lvl="1" algn="r" rtl="1"/>
            <a:r>
              <a:rPr lang="he-IL" dirty="0" smtClean="0">
                <a:latin typeface="David" panose="020E0502060401010101" pitchFamily="34" charset="-79"/>
                <a:cs typeface="David" panose="020E0502060401010101" pitchFamily="34" charset="-79"/>
              </a:rPr>
              <a:t>בית רבקה</a:t>
            </a:r>
            <a:endParaRPr lang="he-IL" dirty="0" smtClean="0">
              <a:latin typeface="David" panose="020E0502060401010101" pitchFamily="34" charset="-79"/>
              <a:cs typeface="David" panose="020E0502060401010101" pitchFamily="34" charset="-79"/>
            </a:endParaRPr>
          </a:p>
          <a:p>
            <a:pPr lvl="1" algn="r" rtl="1"/>
            <a:r>
              <a:rPr lang="he-IL" dirty="0" smtClean="0">
                <a:latin typeface="David" panose="020E0502060401010101" pitchFamily="34" charset="-79"/>
                <a:cs typeface="David" panose="020E0502060401010101" pitchFamily="34" charset="-79"/>
              </a:rPr>
              <a:t>רעות</a:t>
            </a:r>
            <a:endParaRPr lang="he-IL" dirty="0">
              <a:latin typeface="David" panose="020E0502060401010101" pitchFamily="34" charset="-79"/>
              <a:cs typeface="David" panose="020E0502060401010101" pitchFamily="34" charset="-79"/>
            </a:endParaRPr>
          </a:p>
          <a:p>
            <a:pPr algn="r" rtl="1"/>
            <a:r>
              <a:rPr lang="he-IL" dirty="0" smtClean="0">
                <a:latin typeface="David" panose="020E0502060401010101" pitchFamily="34" charset="-79"/>
                <a:cs typeface="David" panose="020E0502060401010101" pitchFamily="34" charset="-79"/>
              </a:rPr>
              <a:t>בתי </a:t>
            </a:r>
            <a:r>
              <a:rPr lang="he-IL" dirty="0">
                <a:latin typeface="David" panose="020E0502060401010101" pitchFamily="34" charset="-79"/>
                <a:cs typeface="David" panose="020E0502060401010101" pitchFamily="34" charset="-79"/>
              </a:rPr>
              <a:t>חולים נוספים בהם ניתן שירות ליווי רוחני ע"י אנשי </a:t>
            </a:r>
            <a:r>
              <a:rPr lang="he-IL" dirty="0" smtClean="0">
                <a:latin typeface="David" panose="020E0502060401010101" pitchFamily="34" charset="-79"/>
                <a:cs typeface="David" panose="020E0502060401010101" pitchFamily="34" charset="-79"/>
              </a:rPr>
              <a:t>מקצוע בשת"פ עם גוף חיצוני:</a:t>
            </a:r>
          </a:p>
          <a:p>
            <a:pPr lvl="1" algn="r" rtl="1"/>
            <a:r>
              <a:rPr lang="he-IL" dirty="0" smtClean="0">
                <a:latin typeface="David" panose="020E0502060401010101" pitchFamily="34" charset="-79"/>
                <a:cs typeface="David" panose="020E0502060401010101" pitchFamily="34" charset="-79"/>
              </a:rPr>
              <a:t>הדסה </a:t>
            </a:r>
            <a:r>
              <a:rPr lang="he-IL" dirty="0">
                <a:latin typeface="David" panose="020E0502060401010101" pitchFamily="34" charset="-79"/>
                <a:cs typeface="David" panose="020E0502060401010101" pitchFamily="34" charset="-79"/>
              </a:rPr>
              <a:t>הר הצופים</a:t>
            </a:r>
          </a:p>
          <a:p>
            <a:pPr lvl="1" algn="r" rtl="1"/>
            <a:r>
              <a:rPr lang="he-IL" dirty="0">
                <a:latin typeface="David" panose="020E0502060401010101" pitchFamily="34" charset="-79"/>
                <a:cs typeface="David" panose="020E0502060401010101" pitchFamily="34" charset="-79"/>
              </a:rPr>
              <a:t>הדסה עין כרם</a:t>
            </a:r>
          </a:p>
          <a:p>
            <a:pPr lvl="1" algn="r" rtl="1"/>
            <a:r>
              <a:rPr lang="he-IL" dirty="0" smtClean="0">
                <a:latin typeface="David" panose="020E0502060401010101" pitchFamily="34" charset="-79"/>
                <a:cs typeface="David" panose="020E0502060401010101" pitchFamily="34" charset="-79"/>
              </a:rPr>
              <a:t>זיו</a:t>
            </a:r>
          </a:p>
          <a:p>
            <a:pPr lvl="1" algn="r" rtl="1"/>
            <a:r>
              <a:rPr lang="he-IL" dirty="0">
                <a:latin typeface="David" panose="020E0502060401010101" pitchFamily="34" charset="-79"/>
                <a:cs typeface="David" panose="020E0502060401010101" pitchFamily="34" charset="-79"/>
              </a:rPr>
              <a:t>הצרפתי </a:t>
            </a:r>
            <a:r>
              <a:rPr lang="he-IL" dirty="0" smtClean="0">
                <a:latin typeface="David" panose="020E0502060401010101" pitchFamily="34" charset="-79"/>
                <a:cs typeface="David" panose="020E0502060401010101" pitchFamily="34" charset="-79"/>
              </a:rPr>
              <a:t>בירושלים</a:t>
            </a:r>
          </a:p>
          <a:p>
            <a:pPr algn="r" rtl="1"/>
            <a:r>
              <a:rPr lang="he-IL" dirty="0" smtClean="0">
                <a:latin typeface="David" panose="020E0502060401010101" pitchFamily="34" charset="-79"/>
                <a:cs typeface="David" panose="020E0502060401010101" pitchFamily="34" charset="-79"/>
              </a:rPr>
              <a:t>בתי </a:t>
            </a:r>
            <a:r>
              <a:rPr lang="he-IL" dirty="0">
                <a:latin typeface="David" panose="020E0502060401010101" pitchFamily="34" charset="-79"/>
                <a:cs typeface="David" panose="020E0502060401010101" pitchFamily="34" charset="-79"/>
              </a:rPr>
              <a:t>חולים נוספים בהם סטודנטים לליווי רוחני מבצעים </a:t>
            </a:r>
            <a:r>
              <a:rPr lang="he-IL" dirty="0" err="1">
                <a:latin typeface="David" panose="020E0502060401010101" pitchFamily="34" charset="-79"/>
                <a:cs typeface="David" panose="020E0502060401010101" pitchFamily="34" charset="-79"/>
              </a:rPr>
              <a:t>סטאז</a:t>
            </a:r>
            <a:r>
              <a:rPr lang="he-IL" dirty="0">
                <a:latin typeface="David" panose="020E0502060401010101" pitchFamily="34" charset="-79"/>
                <a:cs typeface="David" panose="020E0502060401010101" pitchFamily="34" charset="-79"/>
              </a:rPr>
              <a:t>':</a:t>
            </a:r>
          </a:p>
          <a:p>
            <a:pPr lvl="1" algn="r" rtl="1"/>
            <a:r>
              <a:rPr lang="he-IL" dirty="0" smtClean="0">
                <a:latin typeface="David" panose="020E0502060401010101" pitchFamily="34" charset="-79"/>
                <a:cs typeface="David" panose="020E0502060401010101" pitchFamily="34" charset="-79"/>
              </a:rPr>
              <a:t>ברזילי, השרון, אסף הרופא, </a:t>
            </a:r>
            <a:r>
              <a:rPr lang="he-IL" dirty="0" smtClean="0">
                <a:latin typeface="David" panose="020E0502060401010101" pitchFamily="34" charset="-79"/>
                <a:cs typeface="David" panose="020E0502060401010101" pitchFamily="34" charset="-79"/>
              </a:rPr>
              <a:t>בית רבקה, איכילוב</a:t>
            </a:r>
            <a:r>
              <a:rPr lang="he-IL" dirty="0" smtClean="0">
                <a:latin typeface="David" panose="020E0502060401010101" pitchFamily="34" charset="-79"/>
                <a:cs typeface="David" panose="020E0502060401010101" pitchFamily="34" charset="-79"/>
              </a:rPr>
              <a:t>, וולפסון, שהם, </a:t>
            </a:r>
            <a:r>
              <a:rPr lang="he-IL" dirty="0" err="1" smtClean="0">
                <a:latin typeface="David" panose="020E0502060401010101" pitchFamily="34" charset="-79"/>
                <a:cs typeface="David" panose="020E0502060401010101" pitchFamily="34" charset="-79"/>
              </a:rPr>
              <a:t>לניאדו</a:t>
            </a:r>
            <a:r>
              <a:rPr lang="he-IL" dirty="0" smtClean="0">
                <a:latin typeface="David" panose="020E0502060401010101" pitchFamily="34" charset="-79"/>
                <a:cs typeface="David" panose="020E0502060401010101" pitchFamily="34" charset="-79"/>
              </a:rPr>
              <a:t>, רמב"ם, שערי צדק, </a:t>
            </a:r>
            <a:r>
              <a:rPr lang="he-IL" dirty="0" err="1" smtClean="0">
                <a:latin typeface="David" panose="020E0502060401010101" pitchFamily="34" charset="-79"/>
                <a:cs typeface="David" panose="020E0502060401010101" pitchFamily="34" charset="-79"/>
              </a:rPr>
              <a:t>פוריה</a:t>
            </a:r>
            <a:r>
              <a:rPr lang="he-IL" dirty="0" smtClean="0">
                <a:latin typeface="David" panose="020E0502060401010101" pitchFamily="34" charset="-79"/>
                <a:cs typeface="David" panose="020E0502060401010101" pitchFamily="34" charset="-79"/>
              </a:rPr>
              <a:t>, שיבא, ועוד</a:t>
            </a:r>
          </a:p>
          <a:p>
            <a:pPr algn="r" rtl="1"/>
            <a:r>
              <a:rPr lang="he-IL" dirty="0" smtClean="0">
                <a:latin typeface="David" panose="020E0502060401010101" pitchFamily="34" charset="-79"/>
                <a:cs typeface="David" panose="020E0502060401010101" pitchFamily="34" charset="-79"/>
              </a:rPr>
              <a:t>בתי </a:t>
            </a:r>
            <a:r>
              <a:rPr lang="he-IL" dirty="0">
                <a:latin typeface="David" panose="020E0502060401010101" pitchFamily="34" charset="-79"/>
                <a:cs typeface="David" panose="020E0502060401010101" pitchFamily="34" charset="-79"/>
              </a:rPr>
              <a:t>אבות ומרכזי יום </a:t>
            </a:r>
            <a:r>
              <a:rPr lang="he-IL" dirty="0" smtClean="0">
                <a:latin typeface="David" panose="020E0502060401010101" pitchFamily="34" charset="-79"/>
                <a:cs typeface="David" panose="020E0502060401010101" pitchFamily="34" charset="-79"/>
              </a:rPr>
              <a:t>לקשישים כוללים:</a:t>
            </a:r>
            <a:endParaRPr lang="he-IL" dirty="0">
              <a:latin typeface="David" panose="020E0502060401010101" pitchFamily="34" charset="-79"/>
              <a:cs typeface="David" panose="020E0502060401010101" pitchFamily="34" charset="-79"/>
            </a:endParaRPr>
          </a:p>
          <a:p>
            <a:pPr lvl="1" algn="r" rtl="1"/>
            <a:r>
              <a:rPr lang="he-IL" dirty="0">
                <a:latin typeface="David" panose="020E0502060401010101" pitchFamily="34" charset="-79"/>
                <a:cs typeface="David" panose="020E0502060401010101" pitchFamily="34" charset="-79"/>
              </a:rPr>
              <a:t>הג'וינט – אשל </a:t>
            </a:r>
          </a:p>
          <a:p>
            <a:pPr lvl="1" algn="r" rtl="1"/>
            <a:r>
              <a:rPr lang="he-IL" dirty="0">
                <a:latin typeface="David" panose="020E0502060401010101" pitchFamily="34" charset="-79"/>
                <a:cs typeface="David" panose="020E0502060401010101" pitchFamily="34" charset="-79"/>
              </a:rPr>
              <a:t>עידן הזהב </a:t>
            </a:r>
          </a:p>
          <a:p>
            <a:pPr lvl="1" algn="r" rtl="1"/>
            <a:r>
              <a:rPr lang="he-IL" dirty="0">
                <a:latin typeface="David" panose="020E0502060401010101" pitchFamily="34" charset="-79"/>
                <a:cs typeface="David" panose="020E0502060401010101" pitchFamily="34" charset="-79"/>
              </a:rPr>
              <a:t>בית בלב </a:t>
            </a:r>
            <a:endParaRPr lang="he-IL" dirty="0" smtClean="0">
              <a:latin typeface="David" panose="020E0502060401010101" pitchFamily="34" charset="-79"/>
              <a:cs typeface="David" panose="020E0502060401010101" pitchFamily="34" charset="-79"/>
            </a:endParaRPr>
          </a:p>
          <a:p>
            <a:pPr lvl="1" algn="r" rtl="1"/>
            <a:r>
              <a:rPr lang="he-IL" dirty="0" smtClean="0">
                <a:latin typeface="David" panose="020E0502060401010101" pitchFamily="34" charset="-79"/>
                <a:cs typeface="David" panose="020E0502060401010101" pitchFamily="34" charset="-79"/>
              </a:rPr>
              <a:t>ועוד רבים</a:t>
            </a:r>
            <a:endParaRPr lang="he-IL" dirty="0">
              <a:latin typeface="David" panose="020E0502060401010101" pitchFamily="34" charset="-79"/>
              <a:cs typeface="David" panose="020E0502060401010101" pitchFamily="34" charset="-79"/>
            </a:endParaRPr>
          </a:p>
          <a:p>
            <a:pPr algn="r" rtl="1"/>
            <a:r>
              <a:rPr lang="he-IL" dirty="0" smtClean="0">
                <a:latin typeface="David" panose="020E0502060401010101" pitchFamily="34" charset="-79"/>
                <a:cs typeface="David" panose="020E0502060401010101" pitchFamily="34" charset="-79"/>
              </a:rPr>
              <a:t>מרכז אלה עבור משרד הרווחה – שכול אזרחי</a:t>
            </a:r>
          </a:p>
          <a:p>
            <a:pPr algn="r" rtl="1"/>
            <a:r>
              <a:rPr lang="he-IL" dirty="0" smtClean="0">
                <a:latin typeface="David" panose="020E0502060401010101" pitchFamily="34" charset="-79"/>
                <a:cs typeface="David" panose="020E0502060401010101" pitchFamily="34" charset="-79"/>
              </a:rPr>
              <a:t>עמותות </a:t>
            </a:r>
            <a:r>
              <a:rPr lang="he-IL" dirty="0">
                <a:latin typeface="David" panose="020E0502060401010101" pitchFamily="34" charset="-79"/>
                <a:cs typeface="David" panose="020E0502060401010101" pitchFamily="34" charset="-79"/>
              </a:rPr>
              <a:t>בקהילה כוללות:</a:t>
            </a:r>
          </a:p>
          <a:p>
            <a:pPr lvl="1" algn="r" rtl="1"/>
            <a:r>
              <a:rPr lang="he-IL" dirty="0" smtClean="0">
                <a:latin typeface="David" panose="020E0502060401010101" pitchFamily="34" charset="-79"/>
                <a:cs typeface="David" panose="020E0502060401010101" pitchFamily="34" charset="-79"/>
              </a:rPr>
              <a:t>שילה, מלבב, גישה </a:t>
            </a:r>
            <a:r>
              <a:rPr lang="he-IL" dirty="0">
                <a:latin typeface="David" panose="020E0502060401010101" pitchFamily="34" charset="-79"/>
                <a:cs typeface="David" panose="020E0502060401010101" pitchFamily="34" charset="-79"/>
              </a:rPr>
              <a:t>לחיים, </a:t>
            </a:r>
            <a:r>
              <a:rPr lang="he-IL" dirty="0" smtClean="0">
                <a:latin typeface="David" panose="020E0502060401010101" pitchFamily="34" charset="-79"/>
                <a:cs typeface="David" panose="020E0502060401010101" pitchFamily="34" charset="-79"/>
              </a:rPr>
              <a:t>הוספיס גליל עליון, עמך</a:t>
            </a:r>
            <a:endParaRPr lang="he-IL" dirty="0">
              <a:latin typeface="David" panose="020E0502060401010101" pitchFamily="34" charset="-79"/>
              <a:cs typeface="David" panose="020E0502060401010101" pitchFamily="34" charset="-79"/>
            </a:endParaRPr>
          </a:p>
          <a:p>
            <a:pPr algn="r" rtl="1"/>
            <a:endParaRPr lang="he-IL" dirty="0"/>
          </a:p>
        </p:txBody>
      </p:sp>
      <p:sp>
        <p:nvSpPr>
          <p:cNvPr id="3" name="כותרת 2"/>
          <p:cNvSpPr>
            <a:spLocks noGrp="1"/>
          </p:cNvSpPr>
          <p:nvPr>
            <p:ph type="title"/>
          </p:nvPr>
        </p:nvSpPr>
        <p:spPr/>
        <p:txBody>
          <a:bodyPr/>
          <a:lstStyle/>
          <a:p>
            <a:pPr algn="ctr"/>
            <a:r>
              <a:rPr lang="he-IL" dirty="0">
                <a:solidFill>
                  <a:srgbClr val="C00000"/>
                </a:solidFill>
                <a:latin typeface="David" panose="020E0502060401010101" pitchFamily="34" charset="-79"/>
                <a:cs typeface="David" panose="020E0502060401010101" pitchFamily="34" charset="-79"/>
              </a:rPr>
              <a:t>ליווי רוחני בישראל</a:t>
            </a:r>
            <a:endParaRPr lang="he-IL" dirty="0">
              <a:solidFill>
                <a:srgbClr val="C00000"/>
              </a:solidFill>
            </a:endParaRPr>
          </a:p>
        </p:txBody>
      </p:sp>
    </p:spTree>
    <p:extLst>
      <p:ext uri="{BB962C8B-B14F-4D97-AF65-F5344CB8AC3E}">
        <p14:creationId xmlns:p14="http://schemas.microsoft.com/office/powerpoint/2010/main" val="1400405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p:txBody>
          <a:bodyPr>
            <a:normAutofit fontScale="92500" lnSpcReduction="10000"/>
          </a:bodyPr>
          <a:lstStyle/>
          <a:p>
            <a:pPr algn="r" rtl="1"/>
            <a:r>
              <a:rPr lang="he-IL" dirty="0" smtClean="0">
                <a:latin typeface="David" panose="020E0502060401010101" pitchFamily="34" charset="-79"/>
                <a:cs typeface="David" panose="020E0502060401010101" pitchFamily="34" charset="-79"/>
              </a:rPr>
              <a:t>שילוב מלא כחלק מהצוות, כולל תיעוד בתיק הרפואי</a:t>
            </a:r>
          </a:p>
          <a:p>
            <a:pPr algn="r" rtl="1"/>
            <a:r>
              <a:rPr lang="he-IL" dirty="0" smtClean="0">
                <a:latin typeface="David" panose="020E0502060401010101" pitchFamily="34" charset="-79"/>
                <a:cs typeface="David" panose="020E0502060401010101" pitchFamily="34" charset="-79"/>
              </a:rPr>
              <a:t>בשנה </a:t>
            </a:r>
            <a:r>
              <a:rPr lang="he-IL" dirty="0">
                <a:latin typeface="David" panose="020E0502060401010101" pitchFamily="34" charset="-79"/>
                <a:cs typeface="David" panose="020E0502060401010101" pitchFamily="34" charset="-79"/>
              </a:rPr>
              <a:t>האחרונה מתן שירות ל:</a:t>
            </a:r>
          </a:p>
          <a:p>
            <a:pPr lvl="1" algn="r" rtl="1"/>
            <a:r>
              <a:rPr lang="he-IL" dirty="0" smtClean="0">
                <a:latin typeface="David" panose="020E0502060401010101" pitchFamily="34" charset="-79"/>
                <a:cs typeface="David" panose="020E0502060401010101" pitchFamily="34" charset="-79"/>
              </a:rPr>
              <a:t>1800 </a:t>
            </a:r>
            <a:r>
              <a:rPr lang="he-IL" dirty="0">
                <a:latin typeface="David" panose="020E0502060401010101" pitchFamily="34" charset="-79"/>
                <a:cs typeface="David" panose="020E0502060401010101" pitchFamily="34" charset="-79"/>
              </a:rPr>
              <a:t>מטופלים</a:t>
            </a:r>
          </a:p>
          <a:p>
            <a:pPr lvl="1" algn="r" rtl="1"/>
            <a:r>
              <a:rPr lang="he-IL" dirty="0" smtClean="0">
                <a:latin typeface="David" panose="020E0502060401010101" pitchFamily="34" charset="-79"/>
                <a:cs typeface="David" panose="020E0502060401010101" pitchFamily="34" charset="-79"/>
              </a:rPr>
              <a:t>1525 </a:t>
            </a:r>
            <a:r>
              <a:rPr lang="he-IL" dirty="0">
                <a:latin typeface="David" panose="020E0502060401010101" pitchFamily="34" charset="-79"/>
                <a:cs typeface="David" panose="020E0502060401010101" pitchFamily="34" charset="-79"/>
              </a:rPr>
              <a:t>בני משפחה</a:t>
            </a:r>
          </a:p>
          <a:p>
            <a:pPr lvl="1" algn="r" rtl="1"/>
            <a:r>
              <a:rPr lang="he-IL" dirty="0" smtClean="0">
                <a:latin typeface="David" panose="020E0502060401010101" pitchFamily="34" charset="-79"/>
                <a:cs typeface="David" panose="020E0502060401010101" pitchFamily="34" charset="-79"/>
              </a:rPr>
              <a:t>255 </a:t>
            </a:r>
            <a:r>
              <a:rPr lang="he-IL" dirty="0">
                <a:latin typeface="David" panose="020E0502060401010101" pitchFamily="34" charset="-79"/>
                <a:cs typeface="David" panose="020E0502060401010101" pitchFamily="34" charset="-79"/>
              </a:rPr>
              <a:t>אנשי צוות</a:t>
            </a:r>
          </a:p>
          <a:p>
            <a:pPr algn="r" rtl="1"/>
            <a:r>
              <a:rPr lang="he-IL" dirty="0" smtClean="0">
                <a:latin typeface="David" panose="020E0502060401010101" pitchFamily="34" charset="-79"/>
                <a:cs typeface="David" panose="020E0502060401010101" pitchFamily="34" charset="-79"/>
              </a:rPr>
              <a:t>6 </a:t>
            </a:r>
            <a:r>
              <a:rPr lang="he-IL" dirty="0">
                <a:latin typeface="David" panose="020E0502060401010101" pitchFamily="34" charset="-79"/>
                <a:cs typeface="David" panose="020E0502060401010101" pitchFamily="34" charset="-79"/>
              </a:rPr>
              <a:t>מלווים רוחניים מקצועיים ב: אונקולוגיה, המטולוגיה, </a:t>
            </a:r>
            <a:r>
              <a:rPr lang="he-IL" dirty="0" smtClean="0">
                <a:latin typeface="David" panose="020E0502060401010101" pitchFamily="34" charset="-79"/>
                <a:cs typeface="David" panose="020E0502060401010101" pitchFamily="34" charset="-79"/>
              </a:rPr>
              <a:t>ילדים.</a:t>
            </a:r>
            <a:endParaRPr lang="he-IL" dirty="0">
              <a:latin typeface="David" panose="020E0502060401010101" pitchFamily="34" charset="-79"/>
              <a:cs typeface="David" panose="020E0502060401010101" pitchFamily="34" charset="-79"/>
            </a:endParaRPr>
          </a:p>
          <a:p>
            <a:pPr algn="r" rtl="1"/>
            <a:r>
              <a:rPr lang="he-IL" dirty="0">
                <a:latin typeface="David" panose="020E0502060401010101" pitchFamily="34" charset="-79"/>
                <a:cs typeface="David" panose="020E0502060401010101" pitchFamily="34" charset="-79"/>
              </a:rPr>
              <a:t>10 סטודנטים ב: אונקולוגיה, </a:t>
            </a:r>
            <a:r>
              <a:rPr lang="he-IL" dirty="0" smtClean="0">
                <a:latin typeface="David" panose="020E0502060401010101" pitchFamily="34" charset="-79"/>
                <a:cs typeface="David" panose="020E0502060401010101" pitchFamily="34" charset="-79"/>
              </a:rPr>
              <a:t>המטולוגיה</a:t>
            </a:r>
            <a:r>
              <a:rPr lang="he-IL" dirty="0">
                <a:latin typeface="David" panose="020E0502060401010101" pitchFamily="34" charset="-79"/>
                <a:cs typeface="David" panose="020E0502060401010101" pitchFamily="34" charset="-79"/>
              </a:rPr>
              <a:t>, </a:t>
            </a:r>
            <a:r>
              <a:rPr lang="he-IL" dirty="0" smtClean="0">
                <a:latin typeface="David" panose="020E0502060401010101" pitchFamily="34" charset="-79"/>
                <a:cs typeface="David" panose="020E0502060401010101" pitchFamily="34" charset="-79"/>
              </a:rPr>
              <a:t>מערך הקרדיולוגי, נוירולוגיה, גריאטריה</a:t>
            </a:r>
            <a:r>
              <a:rPr lang="he-IL" dirty="0">
                <a:latin typeface="David" panose="020E0502060401010101" pitchFamily="34" charset="-79"/>
                <a:cs typeface="David" panose="020E0502060401010101" pitchFamily="34" charset="-79"/>
              </a:rPr>
              <a:t>, עור, נפרולוגיה ודיאליזה, </a:t>
            </a:r>
            <a:r>
              <a:rPr lang="he-IL" dirty="0" smtClean="0">
                <a:latin typeface="David" panose="020E0502060401010101" pitchFamily="34" charset="-79"/>
                <a:cs typeface="David" panose="020E0502060401010101" pitchFamily="34" charset="-79"/>
              </a:rPr>
              <a:t>אורתופדיה, כירורגית חזה, כירורגית כלי דם.</a:t>
            </a:r>
            <a:endParaRPr lang="he-IL" dirty="0">
              <a:latin typeface="David" panose="020E0502060401010101" pitchFamily="34" charset="-79"/>
              <a:cs typeface="David" panose="020E0502060401010101" pitchFamily="34" charset="-79"/>
            </a:endParaRPr>
          </a:p>
          <a:p>
            <a:pPr algn="r" rtl="1"/>
            <a:r>
              <a:rPr lang="he-IL" dirty="0" smtClean="0">
                <a:latin typeface="David" panose="020E0502060401010101" pitchFamily="34" charset="-79"/>
                <a:cs typeface="David" panose="020E0502060401010101" pitchFamily="34" charset="-79"/>
              </a:rPr>
              <a:t>קורס מתקדם במחלקות ילדים: פגיה, טיפול נמרץ, ילדים א' </a:t>
            </a:r>
            <a:r>
              <a:rPr lang="he-IL" dirty="0" err="1" smtClean="0">
                <a:latin typeface="David" panose="020E0502060401010101" pitchFamily="34" charset="-79"/>
                <a:cs typeface="David" panose="020E0502060401010101" pitchFamily="34" charset="-79"/>
              </a:rPr>
              <a:t>וב</a:t>
            </a:r>
            <a:r>
              <a:rPr lang="he-IL" dirty="0" smtClean="0">
                <a:latin typeface="David" panose="020E0502060401010101" pitchFamily="34" charset="-79"/>
                <a:cs typeface="David" panose="020E0502060401010101" pitchFamily="34" charset="-79"/>
              </a:rPr>
              <a:t>', כירורגית, מיון, גסטרו, </a:t>
            </a:r>
            <a:r>
              <a:rPr lang="en-US" dirty="0" smtClean="0">
                <a:latin typeface="David" panose="020E0502060401010101" pitchFamily="34" charset="-79"/>
                <a:cs typeface="David" panose="020E0502060401010101" pitchFamily="34" charset="-79"/>
              </a:rPr>
              <a:t>CF</a:t>
            </a:r>
            <a:r>
              <a:rPr lang="he-IL" dirty="0" smtClean="0">
                <a:latin typeface="David" panose="020E0502060401010101" pitchFamily="34" charset="-79"/>
                <a:cs typeface="David" panose="020E0502060401010101" pitchFamily="34" charset="-79"/>
              </a:rPr>
              <a:t>.</a:t>
            </a:r>
          </a:p>
          <a:p>
            <a:pPr algn="r" rtl="1"/>
            <a:r>
              <a:rPr lang="he-IL" dirty="0" smtClean="0">
                <a:latin typeface="David" panose="020E0502060401010101" pitchFamily="34" charset="-79"/>
                <a:cs typeface="David" panose="020E0502060401010101" pitchFamily="34" charset="-79"/>
              </a:rPr>
              <a:t>סה"כ 18 </a:t>
            </a:r>
            <a:r>
              <a:rPr lang="he-IL" dirty="0">
                <a:latin typeface="David" panose="020E0502060401010101" pitchFamily="34" charset="-79"/>
                <a:cs typeface="David" panose="020E0502060401010101" pitchFamily="34" charset="-79"/>
              </a:rPr>
              <a:t>מחלקות </a:t>
            </a:r>
            <a:r>
              <a:rPr lang="he-IL" dirty="0" smtClean="0">
                <a:latin typeface="David" panose="020E0502060401010101" pitchFamily="34" charset="-79"/>
                <a:cs typeface="David" panose="020E0502060401010101" pitchFamily="34" charset="-79"/>
              </a:rPr>
              <a:t>ו8 </a:t>
            </a:r>
            <a:r>
              <a:rPr lang="he-IL" dirty="0">
                <a:latin typeface="David" panose="020E0502060401010101" pitchFamily="34" charset="-79"/>
                <a:cs typeface="David" panose="020E0502060401010101" pitchFamily="34" charset="-79"/>
              </a:rPr>
              <a:t>מרפאות. </a:t>
            </a:r>
          </a:p>
          <a:p>
            <a:pPr algn="r" rtl="1"/>
            <a:endParaRPr lang="he-IL" dirty="0"/>
          </a:p>
        </p:txBody>
      </p:sp>
      <p:sp>
        <p:nvSpPr>
          <p:cNvPr id="3" name="כותרת 2"/>
          <p:cNvSpPr>
            <a:spLocks noGrp="1"/>
          </p:cNvSpPr>
          <p:nvPr>
            <p:ph type="title"/>
          </p:nvPr>
        </p:nvSpPr>
        <p:spPr/>
        <p:txBody>
          <a:bodyPr/>
          <a:lstStyle/>
          <a:p>
            <a:pPr algn="ctr"/>
            <a:r>
              <a:rPr lang="he-IL" dirty="0" smtClean="0">
                <a:solidFill>
                  <a:srgbClr val="C00000"/>
                </a:solidFill>
                <a:latin typeface="David" panose="020E0502060401010101" pitchFamily="34" charset="-79"/>
                <a:cs typeface="David" panose="020E0502060401010101" pitchFamily="34" charset="-79"/>
              </a:rPr>
              <a:t>דוגמא אחת - ליווי </a:t>
            </a:r>
            <a:r>
              <a:rPr lang="he-IL" dirty="0">
                <a:solidFill>
                  <a:srgbClr val="C00000"/>
                </a:solidFill>
                <a:latin typeface="David" panose="020E0502060401010101" pitchFamily="34" charset="-79"/>
                <a:cs typeface="David" panose="020E0502060401010101" pitchFamily="34" charset="-79"/>
              </a:rPr>
              <a:t>רוחני ברמב"ם</a:t>
            </a:r>
            <a:endParaRPr lang="he-IL" dirty="0">
              <a:solidFill>
                <a:srgbClr val="C00000"/>
              </a:solidFill>
            </a:endParaRPr>
          </a:p>
        </p:txBody>
      </p:sp>
    </p:spTree>
    <p:extLst>
      <p:ext uri="{BB962C8B-B14F-4D97-AF65-F5344CB8AC3E}">
        <p14:creationId xmlns:p14="http://schemas.microsoft.com/office/powerpoint/2010/main" val="4269528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he-IL" dirty="0" smtClean="0">
                <a:latin typeface="David" panose="020E0502060401010101" pitchFamily="34" charset="-79"/>
                <a:cs typeface="David" panose="020E0502060401010101" pitchFamily="34" charset="-79"/>
              </a:rPr>
              <a:t>קושי להמשיך לתפקד ולעשות המיטב לנוכח:</a:t>
            </a:r>
          </a:p>
          <a:p>
            <a:pPr lvl="1" algn="r" rtl="1"/>
            <a:r>
              <a:rPr lang="he-IL" dirty="0">
                <a:latin typeface="David" panose="020E0502060401010101" pitchFamily="34" charset="-79"/>
                <a:cs typeface="David" panose="020E0502060401010101" pitchFamily="34" charset="-79"/>
              </a:rPr>
              <a:t>מחלה מאיימת חיים</a:t>
            </a:r>
          </a:p>
          <a:p>
            <a:pPr lvl="1" algn="r" rtl="1"/>
            <a:r>
              <a:rPr lang="he-IL" dirty="0">
                <a:latin typeface="David" panose="020E0502060401010101" pitchFamily="34" charset="-79"/>
                <a:cs typeface="David" panose="020E0502060401010101" pitchFamily="34" charset="-79"/>
              </a:rPr>
              <a:t>מחלה כרונית קשה</a:t>
            </a:r>
          </a:p>
          <a:p>
            <a:pPr lvl="1" algn="r" rtl="1"/>
            <a:r>
              <a:rPr lang="he-IL" dirty="0" smtClean="0">
                <a:latin typeface="David" panose="020E0502060401010101" pitchFamily="34" charset="-79"/>
                <a:cs typeface="David" panose="020E0502060401010101" pitchFamily="34" charset="-79"/>
              </a:rPr>
              <a:t>אתגרי ההזדקנות</a:t>
            </a:r>
            <a:endParaRPr lang="he-IL" dirty="0">
              <a:latin typeface="David" panose="020E0502060401010101" pitchFamily="34" charset="-79"/>
              <a:cs typeface="David" panose="020E0502060401010101" pitchFamily="34" charset="-79"/>
            </a:endParaRPr>
          </a:p>
          <a:p>
            <a:pPr lvl="1" algn="r" rtl="1"/>
            <a:r>
              <a:rPr lang="he-IL" dirty="0">
                <a:latin typeface="David" panose="020E0502060401010101" pitchFamily="34" charset="-79"/>
                <a:cs typeface="David" panose="020E0502060401010101" pitchFamily="34" charset="-79"/>
              </a:rPr>
              <a:t>משברי החיים \ שינויים פתאומיים בתוכניות</a:t>
            </a:r>
          </a:p>
          <a:p>
            <a:pPr lvl="1" algn="r" rtl="1"/>
            <a:r>
              <a:rPr lang="he-IL" dirty="0">
                <a:latin typeface="David" panose="020E0502060401010101" pitchFamily="34" charset="-79"/>
                <a:cs typeface="David" panose="020E0502060401010101" pitchFamily="34" charset="-79"/>
              </a:rPr>
              <a:t>להיות בן משפחה של </a:t>
            </a:r>
            <a:r>
              <a:rPr lang="he-IL" dirty="0" err="1">
                <a:latin typeface="David" panose="020E0502060401010101" pitchFamily="34" charset="-79"/>
                <a:cs typeface="David" panose="020E0502060401010101" pitchFamily="34" charset="-79"/>
              </a:rPr>
              <a:t>הלעיל</a:t>
            </a:r>
            <a:endParaRPr lang="he-IL" dirty="0">
              <a:latin typeface="David" panose="020E0502060401010101" pitchFamily="34" charset="-79"/>
              <a:cs typeface="David" panose="020E0502060401010101" pitchFamily="34" charset="-79"/>
            </a:endParaRPr>
          </a:p>
          <a:p>
            <a:pPr lvl="1" algn="r" rtl="1"/>
            <a:r>
              <a:rPr lang="he-IL" dirty="0">
                <a:latin typeface="David" panose="020E0502060401010101" pitchFamily="34" charset="-79"/>
                <a:cs typeface="David" panose="020E0502060401010101" pitchFamily="34" charset="-79"/>
              </a:rPr>
              <a:t>שכול</a:t>
            </a:r>
            <a:endParaRPr lang="en-US" dirty="0">
              <a:latin typeface="David" panose="020E0502060401010101" pitchFamily="34" charset="-79"/>
              <a:cs typeface="David" panose="020E0502060401010101" pitchFamily="34" charset="-79"/>
            </a:endParaRPr>
          </a:p>
          <a:p>
            <a:pPr algn="r" rtl="1"/>
            <a:r>
              <a:rPr lang="he-IL" dirty="0" smtClean="0">
                <a:latin typeface="David" panose="020E0502060401010101" pitchFamily="34" charset="-79"/>
                <a:cs typeface="David" panose="020E0502060401010101" pitchFamily="34" charset="-79"/>
              </a:rPr>
              <a:t>שחיקת </a:t>
            </a:r>
            <a:r>
              <a:rPr lang="he-IL" dirty="0">
                <a:latin typeface="David" panose="020E0502060401010101" pitchFamily="34" charset="-79"/>
                <a:cs typeface="David" panose="020E0502060401010101" pitchFamily="34" charset="-79"/>
              </a:rPr>
              <a:t>אנשי </a:t>
            </a:r>
            <a:r>
              <a:rPr lang="he-IL" dirty="0" smtClean="0">
                <a:latin typeface="David" panose="020E0502060401010101" pitchFamily="34" charset="-79"/>
                <a:cs typeface="David" panose="020E0502060401010101" pitchFamily="34" charset="-79"/>
              </a:rPr>
              <a:t>צוות</a:t>
            </a:r>
          </a:p>
        </p:txBody>
      </p:sp>
      <p:sp>
        <p:nvSpPr>
          <p:cNvPr id="3" name="Title 2"/>
          <p:cNvSpPr>
            <a:spLocks noGrp="1"/>
          </p:cNvSpPr>
          <p:nvPr>
            <p:ph type="title"/>
          </p:nvPr>
        </p:nvSpPr>
        <p:spPr/>
        <p:txBody>
          <a:bodyPr/>
          <a:lstStyle/>
          <a:p>
            <a:pPr algn="ctr" rtl="1"/>
            <a:r>
              <a:rPr lang="he-IL" dirty="0" smtClean="0">
                <a:solidFill>
                  <a:srgbClr val="C00000"/>
                </a:solidFill>
                <a:latin typeface="David" panose="020E0502060401010101" pitchFamily="34" charset="-79"/>
                <a:cs typeface="David" panose="020E0502060401010101" pitchFamily="34" charset="-79"/>
              </a:rPr>
              <a:t>הצורך החברתי</a:t>
            </a:r>
            <a:endParaRPr lang="en-US" dirty="0">
              <a:solidFill>
                <a:srgbClr val="C00000"/>
              </a:solidFill>
              <a:latin typeface="David" panose="020E0502060401010101" pitchFamily="34" charset="-79"/>
              <a:cs typeface="David" panose="020E0502060401010101" pitchFamily="34" charset="-79"/>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he-IL" dirty="0" smtClean="0">
                <a:latin typeface="David" panose="020E0502060401010101" pitchFamily="34" charset="-79"/>
                <a:cs typeface="David" panose="020E0502060401010101" pitchFamily="34" charset="-79"/>
              </a:rPr>
              <a:t>יועצות חינוכיות ופועלן במצבי חירום </a:t>
            </a:r>
          </a:p>
          <a:p>
            <a:pPr algn="r" rtl="1"/>
            <a:r>
              <a:rPr lang="he-IL" dirty="0" smtClean="0">
                <a:latin typeface="David" panose="020E0502060401010101" pitchFamily="34" charset="-79"/>
                <a:cs typeface="David" panose="020E0502060401010101" pitchFamily="34" charset="-79"/>
              </a:rPr>
              <a:t>משפחות </a:t>
            </a:r>
            <a:r>
              <a:rPr lang="he-IL" dirty="0">
                <a:latin typeface="David" panose="020E0502060401010101" pitchFamily="34" charset="-79"/>
                <a:cs typeface="David" panose="020E0502060401010101" pitchFamily="34" charset="-79"/>
              </a:rPr>
              <a:t>של ילדים עם צרכים מיוחדים</a:t>
            </a:r>
          </a:p>
          <a:p>
            <a:pPr algn="r" rtl="1"/>
            <a:r>
              <a:rPr lang="he-IL" dirty="0" smtClean="0">
                <a:latin typeface="David" panose="020E0502060401010101" pitchFamily="34" charset="-79"/>
                <a:cs typeface="David" panose="020E0502060401010101" pitchFamily="34" charset="-79"/>
              </a:rPr>
              <a:t>משפחות </a:t>
            </a:r>
            <a:r>
              <a:rPr lang="he-IL" dirty="0">
                <a:latin typeface="David" panose="020E0502060401010101" pitchFamily="34" charset="-79"/>
                <a:cs typeface="David" panose="020E0502060401010101" pitchFamily="34" charset="-79"/>
              </a:rPr>
              <a:t>או קהילות שעוברות משבר</a:t>
            </a:r>
          </a:p>
          <a:p>
            <a:pPr algn="r" rtl="1"/>
            <a:r>
              <a:rPr lang="he-IL" smtClean="0">
                <a:latin typeface="David" panose="020E0502060401010101" pitchFamily="34" charset="-79"/>
                <a:cs typeface="David" panose="020E0502060401010101" pitchFamily="34" charset="-79"/>
              </a:rPr>
              <a:t>נוער </a:t>
            </a:r>
            <a:r>
              <a:rPr lang="he-IL" dirty="0">
                <a:latin typeface="David" panose="020E0502060401010101" pitchFamily="34" charset="-79"/>
                <a:cs typeface="David" panose="020E0502060401010101" pitchFamily="34" charset="-79"/>
              </a:rPr>
              <a:t>בסיכון</a:t>
            </a:r>
          </a:p>
          <a:p>
            <a:pPr algn="r" rtl="1"/>
            <a:r>
              <a:rPr lang="he-IL" smtClean="0">
                <a:latin typeface="David" panose="020E0502060401010101" pitchFamily="34" charset="-79"/>
                <a:cs typeface="David" panose="020E0502060401010101" pitchFamily="34" charset="-79"/>
              </a:rPr>
              <a:t>בריאות </a:t>
            </a:r>
            <a:r>
              <a:rPr lang="he-IL" dirty="0">
                <a:latin typeface="David" panose="020E0502060401010101" pitchFamily="34" charset="-79"/>
                <a:cs typeface="David" panose="020E0502060401010101" pitchFamily="34" charset="-79"/>
              </a:rPr>
              <a:t>הנפש</a:t>
            </a:r>
          </a:p>
          <a:p>
            <a:pPr algn="r" rtl="1"/>
            <a:r>
              <a:rPr lang="he-IL" dirty="0">
                <a:latin typeface="David" panose="020E0502060401010101" pitchFamily="34" charset="-79"/>
                <a:cs typeface="David" panose="020E0502060401010101" pitchFamily="34" charset="-79"/>
              </a:rPr>
              <a:t>תמיכה בנשים שעברו ניצול מיני</a:t>
            </a:r>
          </a:p>
          <a:p>
            <a:pPr algn="r" rtl="1"/>
            <a:r>
              <a:rPr lang="he-IL" dirty="0">
                <a:latin typeface="David" panose="020E0502060401010101" pitchFamily="34" charset="-79"/>
                <a:cs typeface="David" panose="020E0502060401010101" pitchFamily="34" charset="-79"/>
              </a:rPr>
              <a:t>אסירים בבתי כלא</a:t>
            </a:r>
          </a:p>
        </p:txBody>
      </p:sp>
      <p:sp>
        <p:nvSpPr>
          <p:cNvPr id="3" name="Title 2"/>
          <p:cNvSpPr>
            <a:spLocks noGrp="1"/>
          </p:cNvSpPr>
          <p:nvPr>
            <p:ph type="title"/>
          </p:nvPr>
        </p:nvSpPr>
        <p:spPr/>
        <p:txBody>
          <a:bodyPr/>
          <a:lstStyle/>
          <a:p>
            <a:pPr algn="ctr" rtl="1"/>
            <a:r>
              <a:rPr lang="he-IL" dirty="0">
                <a:solidFill>
                  <a:srgbClr val="C00000"/>
                </a:solidFill>
                <a:latin typeface="David" panose="020E0502060401010101" pitchFamily="34" charset="-79"/>
                <a:cs typeface="David" panose="020E0502060401010101" pitchFamily="34" charset="-79"/>
              </a:rPr>
              <a:t>קהלים עתידיים אפשריים</a:t>
            </a:r>
            <a:endParaRPr lang="en-US" dirty="0">
              <a:solidFill>
                <a:srgbClr val="C0000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2738016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3252</TotalTime>
  <Words>2129</Words>
  <Application>Microsoft Office PowerPoint</Application>
  <PresentationFormat>On-screen Show (4:3)</PresentationFormat>
  <Paragraphs>274</Paragraphs>
  <Slides>25</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David</vt:lpstr>
      <vt:lpstr>Garamond</vt:lpstr>
      <vt:lpstr>Lucida Sans Unicode</vt:lpstr>
      <vt:lpstr>Verdana</vt:lpstr>
      <vt:lpstr>Wingdings 2</vt:lpstr>
      <vt:lpstr>Wingdings 3</vt:lpstr>
      <vt:lpstr>Concourse</vt:lpstr>
      <vt:lpstr>PowerPoint Presentation</vt:lpstr>
      <vt:lpstr>PowerPoint Presentation</vt:lpstr>
      <vt:lpstr>ליווי רוחני בעולם</vt:lpstr>
      <vt:lpstr>ליווי רוחני בישראל</vt:lpstr>
      <vt:lpstr>העמותה לליווי רוחני בישראל</vt:lpstr>
      <vt:lpstr>ליווי רוחני בישראל</vt:lpstr>
      <vt:lpstr>דוגמא אחת - ליווי רוחני ברמב"ם</vt:lpstr>
      <vt:lpstr>הצורך החברתי</vt:lpstr>
      <vt:lpstr>קהלים עתידיים אפשריים</vt:lpstr>
      <vt:lpstr>את מי להפנות</vt:lpstr>
      <vt:lpstr>National Consensus Project for Quality Palliative Care, 4th Ed (2018)</vt:lpstr>
      <vt:lpstr>National Consensus Project for Quality Palliative Care, 4th Ed (2018)</vt:lpstr>
      <vt:lpstr>המלצות לתוכנית לאומית לטיפול פליאטיבי ומצבי סוף החיים, 2016</vt:lpstr>
      <vt:lpstr>הנחיות ממשלתיות בעניין מתן ליווי רוחני מעבר לטיפול תומך</vt:lpstr>
      <vt:lpstr>מרכיבים של רוחניות</vt:lpstr>
      <vt:lpstr>מה קורה בליווי רוחני</vt:lpstr>
      <vt:lpstr>מה קורה בליווי רוחני</vt:lpstr>
      <vt:lpstr>תוצאות רצויות</vt:lpstr>
      <vt:lpstr>Key Health Care Research Findings</vt:lpstr>
      <vt:lpstr>אפשרות לערך כלכלי נוסף</vt:lpstr>
      <vt:lpstr>הכשרה מקצועית בליווי רוחני</vt:lpstr>
      <vt:lpstr>הכשרה מקצועית נושאי ליבה</vt:lpstr>
      <vt:lpstr>כישורי המלווה הרוחני המוסמך</vt:lpstr>
      <vt:lpstr>מחקרים ישראליים</vt:lpstr>
      <vt:lpstr>PowerPoint Presentation</vt:lpstr>
    </vt:vector>
  </TitlesOfParts>
  <Company>Technion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Medicine</dc:creator>
  <cp:lastModifiedBy>Michael Schultz</cp:lastModifiedBy>
  <cp:revision>313</cp:revision>
  <cp:lastPrinted>2018-12-23T12:49:57Z</cp:lastPrinted>
  <dcterms:created xsi:type="dcterms:W3CDTF">2010-12-07T07:11:44Z</dcterms:created>
  <dcterms:modified xsi:type="dcterms:W3CDTF">2022-01-20T07:33:40Z</dcterms:modified>
</cp:coreProperties>
</file>